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(MS)" panose="020B0604020202020204" charset="0"/>
      <p:regular r:id="rId16"/>
    </p:embeddedFont>
    <p:embeddedFont>
      <p:font typeface="Calibri (MS) Bold" panose="020B0604020202020204" charset="0"/>
      <p:regular r:id="rId17"/>
    </p:embeddedFont>
    <p:embeddedFont>
      <p:font typeface="Playfair Display" panose="00000500000000000000" pitchFamily="2" charset="0"/>
      <p:regular r:id="rId18"/>
      <p:bold r:id="rId19"/>
      <p:italic r:id="rId20"/>
      <p:boldItalic r:id="rId21"/>
    </p:embeddedFont>
    <p:embeddedFont>
      <p:font typeface="Source Sans Pr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keval-patel-2272b8306/" TargetMode="External"/><Relationship Id="rId5" Type="http://schemas.openxmlformats.org/officeDocument/2006/relationships/hyperlink" Target="https://github.com/KevalPatel-Analyst/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keval-patel-2272b8306/" TargetMode="External"/><Relationship Id="rId5" Type="http://schemas.openxmlformats.org/officeDocument/2006/relationships/hyperlink" Target="https://github.com/KevalPatel-Analyst/" TargetMode="Externa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991146" y="-485004"/>
            <a:ext cx="5183444" cy="4114800"/>
          </a:xfrm>
          <a:custGeom>
            <a:avLst/>
            <a:gdLst/>
            <a:ahLst/>
            <a:cxnLst/>
            <a:rect l="l" t="t" r="r" b="b"/>
            <a:pathLst>
              <a:path w="5183444" h="4114800">
                <a:moveTo>
                  <a:pt x="0" y="0"/>
                </a:moveTo>
                <a:lnTo>
                  <a:pt x="5183443" y="0"/>
                </a:lnTo>
                <a:lnTo>
                  <a:pt x="51834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24945" y="2114268"/>
            <a:ext cx="10773446" cy="381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796"/>
              </a:lnSpc>
            </a:pPr>
            <a:r>
              <a:rPr lang="en-US" sz="10885" spc="-283">
                <a:solidFill>
                  <a:srgbClr val="805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Coffee sales performance dashboard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-2039272" y="3708857"/>
            <a:ext cx="5183444" cy="4114800"/>
          </a:xfrm>
          <a:custGeom>
            <a:avLst/>
            <a:gdLst/>
            <a:ahLst/>
            <a:cxnLst/>
            <a:rect l="l" t="t" r="r" b="b"/>
            <a:pathLst>
              <a:path w="5183444" h="4114800">
                <a:moveTo>
                  <a:pt x="0" y="0"/>
                </a:moveTo>
                <a:lnTo>
                  <a:pt x="5183444" y="0"/>
                </a:lnTo>
                <a:lnTo>
                  <a:pt x="51834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-2591722" y="7267575"/>
            <a:ext cx="5183444" cy="4114800"/>
          </a:xfrm>
          <a:custGeom>
            <a:avLst/>
            <a:gdLst/>
            <a:ahLst/>
            <a:cxnLst/>
            <a:rect l="l" t="t" r="r" b="b"/>
            <a:pathLst>
              <a:path w="5183444" h="4114800">
                <a:moveTo>
                  <a:pt x="0" y="0"/>
                </a:moveTo>
                <a:lnTo>
                  <a:pt x="5183444" y="0"/>
                </a:lnTo>
                <a:lnTo>
                  <a:pt x="51834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523208" y="6910375"/>
            <a:ext cx="5478791" cy="1662125"/>
            <a:chOff x="0" y="0"/>
            <a:chExt cx="7097078" cy="1841500"/>
          </a:xfrm>
        </p:grpSpPr>
        <p:sp>
          <p:nvSpPr>
            <p:cNvPr id="8" name="TextBox 8"/>
            <p:cNvSpPr txBox="1"/>
            <p:nvPr/>
          </p:nvSpPr>
          <p:spPr>
            <a:xfrm>
              <a:off x="0" y="1263650"/>
              <a:ext cx="7033578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sng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  <a:hlinkClick r:id="rId5" tooltip="https://github.com/KevalPatel-Analyst/"/>
                </a:rPr>
                <a:t>KevalPatel-Analyst (Keval Patel)</a:t>
              </a:r>
              <a:r>
                <a:rPr lang="en-US" sz="26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|GitHub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46715" y="603250"/>
              <a:ext cx="3750363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u="sng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  <a:hlinkClick r:id="rId6" tooltip="https://www.linkedin.com/in/keval-patel-2272b8306/"/>
                </a:rPr>
                <a:t>Keval Patel</a:t>
              </a:r>
              <a:r>
                <a:rPr lang="en-US" sz="26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  <a:hlinkClick r:id="rId6" tooltip="https://www.linkedin.com/in/keval-patel-2272b8306/"/>
                </a:rPr>
                <a:t>|LinkedIn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519771" y="-57150"/>
              <a:ext cx="2463006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By Keval Patel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991146" y="-485004"/>
            <a:ext cx="5183444" cy="4114800"/>
          </a:xfrm>
          <a:custGeom>
            <a:avLst/>
            <a:gdLst/>
            <a:ahLst/>
            <a:cxnLst/>
            <a:rect l="l" t="t" r="r" b="b"/>
            <a:pathLst>
              <a:path w="5183444" h="4114800">
                <a:moveTo>
                  <a:pt x="0" y="0"/>
                </a:moveTo>
                <a:lnTo>
                  <a:pt x="5183443" y="0"/>
                </a:lnTo>
                <a:lnTo>
                  <a:pt x="51834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15376" y="2906145"/>
            <a:ext cx="10773446" cy="125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796"/>
              </a:lnSpc>
            </a:pPr>
            <a:r>
              <a:rPr lang="en-US" sz="10885" spc="-283" dirty="0">
                <a:solidFill>
                  <a:srgbClr val="805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Thankyou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-2039272" y="3708857"/>
            <a:ext cx="5183444" cy="4114800"/>
          </a:xfrm>
          <a:custGeom>
            <a:avLst/>
            <a:gdLst/>
            <a:ahLst/>
            <a:cxnLst/>
            <a:rect l="l" t="t" r="r" b="b"/>
            <a:pathLst>
              <a:path w="5183444" h="4114800">
                <a:moveTo>
                  <a:pt x="0" y="0"/>
                </a:moveTo>
                <a:lnTo>
                  <a:pt x="5183444" y="0"/>
                </a:lnTo>
                <a:lnTo>
                  <a:pt x="51834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-2591722" y="7267575"/>
            <a:ext cx="5183444" cy="4114800"/>
          </a:xfrm>
          <a:custGeom>
            <a:avLst/>
            <a:gdLst/>
            <a:ahLst/>
            <a:cxnLst/>
            <a:rect l="l" t="t" r="r" b="b"/>
            <a:pathLst>
              <a:path w="5183444" h="4114800">
                <a:moveTo>
                  <a:pt x="0" y="0"/>
                </a:moveTo>
                <a:lnTo>
                  <a:pt x="5183444" y="0"/>
                </a:lnTo>
                <a:lnTo>
                  <a:pt x="51834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523208" y="6910375"/>
            <a:ext cx="5478791" cy="1662125"/>
            <a:chOff x="0" y="0"/>
            <a:chExt cx="7097078" cy="1841500"/>
          </a:xfrm>
        </p:grpSpPr>
        <p:sp>
          <p:nvSpPr>
            <p:cNvPr id="8" name="TextBox 8"/>
            <p:cNvSpPr txBox="1"/>
            <p:nvPr/>
          </p:nvSpPr>
          <p:spPr>
            <a:xfrm>
              <a:off x="0" y="1263650"/>
              <a:ext cx="7033578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u="sng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  <a:hlinkClick r:id="rId5" tooltip="https://github.com/KevalPatel-Analyst/"/>
                </a:rPr>
                <a:t>KevalPatel-Analyst (Keval Patel)</a:t>
              </a:r>
              <a:r>
                <a:rPr lang="en-US" sz="26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|GitHub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46715" y="603250"/>
              <a:ext cx="3750363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 u="sng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  <a:hlinkClick r:id="rId6" tooltip="https://www.linkedin.com/in/keval-patel-2272b8306/"/>
                </a:rPr>
                <a:t>Keval Patel</a:t>
              </a:r>
              <a:r>
                <a:rPr lang="en-US" sz="26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  <a:hlinkClick r:id="rId6" tooltip="https://www.linkedin.com/in/keval-patel-2272b8306/"/>
                </a:rPr>
                <a:t>|LinkedIn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519771" y="-57150"/>
              <a:ext cx="2463006" cy="57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By Keval Patel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6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38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99607" y="3558872"/>
            <a:ext cx="16088786" cy="3660622"/>
            <a:chOff x="0" y="0"/>
            <a:chExt cx="21451715" cy="488083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128568" cy="4880831"/>
              <a:chOff x="0" y="0"/>
              <a:chExt cx="7128568" cy="488083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28637" cy="4880849"/>
              </a:xfrm>
              <a:custGeom>
                <a:avLst/>
                <a:gdLst/>
                <a:ahLst/>
                <a:cxnLst/>
                <a:rect l="l" t="t" r="r" b="b"/>
                <a:pathLst>
                  <a:path w="7128637" h="4880849">
                    <a:moveTo>
                      <a:pt x="0" y="216086"/>
                    </a:moveTo>
                    <a:cubicBezTo>
                      <a:pt x="0" y="96797"/>
                      <a:pt x="116967" y="0"/>
                      <a:pt x="261366" y="0"/>
                    </a:cubicBezTo>
                    <a:lnTo>
                      <a:pt x="6867271" y="0"/>
                    </a:lnTo>
                    <a:lnTo>
                      <a:pt x="6867271" y="10510"/>
                    </a:lnTo>
                    <a:lnTo>
                      <a:pt x="6867271" y="0"/>
                    </a:lnTo>
                    <a:cubicBezTo>
                      <a:pt x="7011543" y="0"/>
                      <a:pt x="7128637" y="96797"/>
                      <a:pt x="7128637" y="216086"/>
                    </a:cubicBezTo>
                    <a:lnTo>
                      <a:pt x="7115937" y="216086"/>
                    </a:lnTo>
                    <a:lnTo>
                      <a:pt x="7128637" y="216086"/>
                    </a:lnTo>
                    <a:lnTo>
                      <a:pt x="7128637" y="4664655"/>
                    </a:lnTo>
                    <a:lnTo>
                      <a:pt x="7115937" y="4664655"/>
                    </a:lnTo>
                    <a:lnTo>
                      <a:pt x="7128637" y="4664655"/>
                    </a:lnTo>
                    <a:cubicBezTo>
                      <a:pt x="7128637" y="4784049"/>
                      <a:pt x="7011670" y="4880741"/>
                      <a:pt x="6867271" y="4880741"/>
                    </a:cubicBezTo>
                    <a:lnTo>
                      <a:pt x="6867271" y="4870231"/>
                    </a:lnTo>
                    <a:lnTo>
                      <a:pt x="6867271" y="4880741"/>
                    </a:lnTo>
                    <a:lnTo>
                      <a:pt x="261366" y="4880741"/>
                    </a:lnTo>
                    <a:lnTo>
                      <a:pt x="261366" y="4870231"/>
                    </a:lnTo>
                    <a:lnTo>
                      <a:pt x="261366" y="4880741"/>
                    </a:lnTo>
                    <a:cubicBezTo>
                      <a:pt x="116967" y="4880849"/>
                      <a:pt x="0" y="4784049"/>
                      <a:pt x="0" y="4664655"/>
                    </a:cubicBezTo>
                    <a:lnTo>
                      <a:pt x="0" y="216086"/>
                    </a:lnTo>
                    <a:lnTo>
                      <a:pt x="12700" y="216086"/>
                    </a:lnTo>
                    <a:lnTo>
                      <a:pt x="0" y="216086"/>
                    </a:lnTo>
                    <a:moveTo>
                      <a:pt x="25400" y="216086"/>
                    </a:moveTo>
                    <a:lnTo>
                      <a:pt x="25400" y="4664655"/>
                    </a:lnTo>
                    <a:lnTo>
                      <a:pt x="12700" y="4664655"/>
                    </a:lnTo>
                    <a:lnTo>
                      <a:pt x="25400" y="4664655"/>
                    </a:lnTo>
                    <a:cubicBezTo>
                      <a:pt x="25400" y="4772383"/>
                      <a:pt x="131064" y="4859721"/>
                      <a:pt x="261366" y="4859721"/>
                    </a:cubicBezTo>
                    <a:lnTo>
                      <a:pt x="6867271" y="4859721"/>
                    </a:lnTo>
                    <a:cubicBezTo>
                      <a:pt x="6997573" y="4859721"/>
                      <a:pt x="7103237" y="4772383"/>
                      <a:pt x="7103237" y="4664655"/>
                    </a:cubicBezTo>
                    <a:lnTo>
                      <a:pt x="7103237" y="216086"/>
                    </a:lnTo>
                    <a:cubicBezTo>
                      <a:pt x="7103110" y="108358"/>
                      <a:pt x="6997573" y="21020"/>
                      <a:pt x="6867271" y="21020"/>
                    </a:cubicBezTo>
                    <a:lnTo>
                      <a:pt x="261366" y="21020"/>
                    </a:lnTo>
                    <a:lnTo>
                      <a:pt x="261366" y="10510"/>
                    </a:lnTo>
                    <a:lnTo>
                      <a:pt x="261366" y="21020"/>
                    </a:lnTo>
                    <a:cubicBezTo>
                      <a:pt x="131064" y="21020"/>
                      <a:pt x="25400" y="108358"/>
                      <a:pt x="25400" y="216086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796849" y="1517131"/>
              <a:ext cx="2873451" cy="60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Sales Team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6849" y="2164831"/>
              <a:ext cx="3854507" cy="60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Marketing Team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96849" y="2812531"/>
              <a:ext cx="4496028" cy="60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Operations Manager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96849" y="3460231"/>
              <a:ext cx="3248767" cy="60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Finance Team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63437" y="268505"/>
              <a:ext cx="4757925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sz="4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Stakeholders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5001464" y="210208"/>
              <a:ext cx="1041105" cy="1041105"/>
              <a:chOff x="0" y="0"/>
              <a:chExt cx="1408412" cy="140841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08430" cy="1408430"/>
              </a:xfrm>
              <a:custGeom>
                <a:avLst/>
                <a:gdLst/>
                <a:ahLst/>
                <a:cxnLst/>
                <a:rect l="l" t="t" r="r" b="b"/>
                <a:pathLst>
                  <a:path w="1408430" h="1408430">
                    <a:moveTo>
                      <a:pt x="0" y="0"/>
                    </a:moveTo>
                    <a:lnTo>
                      <a:pt x="1408430" y="0"/>
                    </a:lnTo>
                    <a:lnTo>
                      <a:pt x="1408430" y="1408430"/>
                    </a:lnTo>
                    <a:lnTo>
                      <a:pt x="0" y="14084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1" b="1"/>
                </a:stretch>
              </a:blip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7658783" y="0"/>
              <a:ext cx="5892428" cy="4880831"/>
              <a:chOff x="0" y="0"/>
              <a:chExt cx="5892428" cy="488083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892546" cy="4880801"/>
              </a:xfrm>
              <a:custGeom>
                <a:avLst/>
                <a:gdLst/>
                <a:ahLst/>
                <a:cxnLst/>
                <a:rect l="l" t="t" r="r" b="b"/>
                <a:pathLst>
                  <a:path w="5892546" h="4880801">
                    <a:moveTo>
                      <a:pt x="0" y="171796"/>
                    </a:moveTo>
                    <a:cubicBezTo>
                      <a:pt x="0" y="76898"/>
                      <a:pt x="91694" y="0"/>
                      <a:pt x="204978" y="0"/>
                    </a:cubicBezTo>
                    <a:lnTo>
                      <a:pt x="5687568" y="0"/>
                    </a:lnTo>
                    <a:lnTo>
                      <a:pt x="5687568" y="10651"/>
                    </a:lnTo>
                    <a:lnTo>
                      <a:pt x="5687568" y="0"/>
                    </a:lnTo>
                    <a:cubicBezTo>
                      <a:pt x="5800725" y="0"/>
                      <a:pt x="5892546" y="76898"/>
                      <a:pt x="5892546" y="171796"/>
                    </a:cubicBezTo>
                    <a:lnTo>
                      <a:pt x="5879846" y="171796"/>
                    </a:lnTo>
                    <a:lnTo>
                      <a:pt x="5892546" y="171796"/>
                    </a:lnTo>
                    <a:lnTo>
                      <a:pt x="5892546" y="4709005"/>
                    </a:lnTo>
                    <a:lnTo>
                      <a:pt x="5879846" y="4709005"/>
                    </a:lnTo>
                    <a:lnTo>
                      <a:pt x="5892546" y="4709005"/>
                    </a:lnTo>
                    <a:cubicBezTo>
                      <a:pt x="5892546" y="4803903"/>
                      <a:pt x="5800852" y="4880801"/>
                      <a:pt x="5687568" y="4880801"/>
                    </a:cubicBezTo>
                    <a:lnTo>
                      <a:pt x="5687568" y="4870150"/>
                    </a:lnTo>
                    <a:lnTo>
                      <a:pt x="5687568" y="4880801"/>
                    </a:lnTo>
                    <a:lnTo>
                      <a:pt x="204978" y="4880801"/>
                    </a:lnTo>
                    <a:lnTo>
                      <a:pt x="204978" y="4870150"/>
                    </a:lnTo>
                    <a:lnTo>
                      <a:pt x="204978" y="4880801"/>
                    </a:lnTo>
                    <a:cubicBezTo>
                      <a:pt x="91694" y="4880801"/>
                      <a:pt x="0" y="4803903"/>
                      <a:pt x="0" y="4709005"/>
                    </a:cubicBezTo>
                    <a:lnTo>
                      <a:pt x="0" y="171796"/>
                    </a:lnTo>
                    <a:lnTo>
                      <a:pt x="12700" y="171796"/>
                    </a:lnTo>
                    <a:lnTo>
                      <a:pt x="0" y="171796"/>
                    </a:lnTo>
                    <a:moveTo>
                      <a:pt x="25400" y="171796"/>
                    </a:moveTo>
                    <a:lnTo>
                      <a:pt x="25400" y="4709005"/>
                    </a:lnTo>
                    <a:lnTo>
                      <a:pt x="12700" y="4709005"/>
                    </a:lnTo>
                    <a:lnTo>
                      <a:pt x="25400" y="4709005"/>
                    </a:lnTo>
                    <a:cubicBezTo>
                      <a:pt x="25400" y="4792187"/>
                      <a:pt x="105791" y="4859500"/>
                      <a:pt x="204978" y="4859500"/>
                    </a:cubicBezTo>
                    <a:lnTo>
                      <a:pt x="5687568" y="4859500"/>
                    </a:lnTo>
                    <a:cubicBezTo>
                      <a:pt x="5786755" y="4859500"/>
                      <a:pt x="5867146" y="4792080"/>
                      <a:pt x="5867146" y="4709005"/>
                    </a:cubicBezTo>
                    <a:lnTo>
                      <a:pt x="5867146" y="171796"/>
                    </a:lnTo>
                    <a:cubicBezTo>
                      <a:pt x="5867019" y="88721"/>
                      <a:pt x="5786628" y="21301"/>
                      <a:pt x="5687568" y="21301"/>
                    </a:cubicBezTo>
                    <a:lnTo>
                      <a:pt x="204978" y="21301"/>
                    </a:lnTo>
                    <a:lnTo>
                      <a:pt x="204978" y="10651"/>
                    </a:lnTo>
                    <a:lnTo>
                      <a:pt x="204978" y="21301"/>
                    </a:lnTo>
                    <a:cubicBezTo>
                      <a:pt x="105791" y="21301"/>
                      <a:pt x="25400" y="88721"/>
                      <a:pt x="25400" y="171796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8049978" y="268505"/>
              <a:ext cx="5110038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sz="4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Meta Data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315027" y="1517131"/>
              <a:ext cx="4423576" cy="60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File Extension - .csv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307193" y="2164831"/>
              <a:ext cx="4174308" cy="60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 of Rows – 1134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315027" y="2812531"/>
              <a:ext cx="3864156" cy="60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No of Fields - 6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4084611" y="0"/>
              <a:ext cx="7367104" cy="4853348"/>
              <a:chOff x="0" y="0"/>
              <a:chExt cx="7367104" cy="485334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367016" cy="4853414"/>
              </a:xfrm>
              <a:custGeom>
                <a:avLst/>
                <a:gdLst/>
                <a:ahLst/>
                <a:cxnLst/>
                <a:rect l="l" t="t" r="r" b="b"/>
                <a:pathLst>
                  <a:path w="7367016" h="4853414">
                    <a:moveTo>
                      <a:pt x="0" y="209130"/>
                    </a:moveTo>
                    <a:cubicBezTo>
                      <a:pt x="0" y="93553"/>
                      <a:pt x="111252" y="0"/>
                      <a:pt x="248539" y="0"/>
                    </a:cubicBezTo>
                    <a:lnTo>
                      <a:pt x="7118477" y="0"/>
                    </a:lnTo>
                    <a:lnTo>
                      <a:pt x="7118477" y="10692"/>
                    </a:lnTo>
                    <a:lnTo>
                      <a:pt x="7118477" y="0"/>
                    </a:lnTo>
                    <a:cubicBezTo>
                      <a:pt x="7255764" y="0"/>
                      <a:pt x="7367016" y="93553"/>
                      <a:pt x="7367016" y="209130"/>
                    </a:cubicBezTo>
                    <a:lnTo>
                      <a:pt x="7354316" y="209130"/>
                    </a:lnTo>
                    <a:lnTo>
                      <a:pt x="7367016" y="209130"/>
                    </a:lnTo>
                    <a:lnTo>
                      <a:pt x="7367016" y="4644273"/>
                    </a:lnTo>
                    <a:lnTo>
                      <a:pt x="7354316" y="4644273"/>
                    </a:lnTo>
                    <a:lnTo>
                      <a:pt x="7367016" y="4644273"/>
                    </a:lnTo>
                    <a:cubicBezTo>
                      <a:pt x="7367016" y="4759744"/>
                      <a:pt x="7255764" y="4853414"/>
                      <a:pt x="7118477" y="4853414"/>
                    </a:cubicBezTo>
                    <a:lnTo>
                      <a:pt x="7118477" y="4842712"/>
                    </a:lnTo>
                    <a:lnTo>
                      <a:pt x="7118477" y="4853414"/>
                    </a:lnTo>
                    <a:lnTo>
                      <a:pt x="248539" y="4853414"/>
                    </a:lnTo>
                    <a:lnTo>
                      <a:pt x="248539" y="4842712"/>
                    </a:lnTo>
                    <a:lnTo>
                      <a:pt x="248539" y="4853414"/>
                    </a:lnTo>
                    <a:cubicBezTo>
                      <a:pt x="111252" y="4853297"/>
                      <a:pt x="0" y="4759744"/>
                      <a:pt x="0" y="4644273"/>
                    </a:cubicBezTo>
                    <a:lnTo>
                      <a:pt x="0" y="209130"/>
                    </a:lnTo>
                    <a:lnTo>
                      <a:pt x="12700" y="209130"/>
                    </a:lnTo>
                    <a:lnTo>
                      <a:pt x="0" y="209130"/>
                    </a:lnTo>
                    <a:moveTo>
                      <a:pt x="25400" y="209130"/>
                    </a:moveTo>
                    <a:lnTo>
                      <a:pt x="25400" y="4644273"/>
                    </a:lnTo>
                    <a:lnTo>
                      <a:pt x="12700" y="4644273"/>
                    </a:lnTo>
                    <a:lnTo>
                      <a:pt x="25400" y="4644273"/>
                    </a:lnTo>
                    <a:cubicBezTo>
                      <a:pt x="25400" y="4747983"/>
                      <a:pt x="125349" y="4832021"/>
                      <a:pt x="248539" y="4832021"/>
                    </a:cubicBezTo>
                    <a:lnTo>
                      <a:pt x="7118477" y="4832021"/>
                    </a:lnTo>
                    <a:cubicBezTo>
                      <a:pt x="7241794" y="4832021"/>
                      <a:pt x="7341616" y="4747983"/>
                      <a:pt x="7341616" y="4644273"/>
                    </a:cubicBezTo>
                    <a:lnTo>
                      <a:pt x="7341616" y="209130"/>
                    </a:lnTo>
                    <a:cubicBezTo>
                      <a:pt x="7341616" y="105420"/>
                      <a:pt x="7241667" y="21383"/>
                      <a:pt x="7118477" y="21383"/>
                    </a:cubicBezTo>
                    <a:lnTo>
                      <a:pt x="248539" y="21383"/>
                    </a:lnTo>
                    <a:lnTo>
                      <a:pt x="248539" y="10692"/>
                    </a:lnTo>
                    <a:lnTo>
                      <a:pt x="248539" y="21383"/>
                    </a:lnTo>
                    <a:cubicBezTo>
                      <a:pt x="125349" y="21383"/>
                      <a:pt x="25400" y="105420"/>
                      <a:pt x="25400" y="209130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4541652" y="214179"/>
              <a:ext cx="5110038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sz="4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Tools Used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299439" y="1517131"/>
              <a:ext cx="6910063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Power Bi </a:t>
              </a:r>
              <a:r>
                <a:rPr lang="en-US" sz="2700" dirty="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:- For creating dashboard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299439" y="2801834"/>
              <a:ext cx="6541272" cy="1227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Power Query </a:t>
              </a:r>
              <a:r>
                <a:rPr lang="en-US" sz="2700" dirty="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:- For data cleaning and transforming data</a:t>
              </a:r>
            </a:p>
          </p:txBody>
        </p:sp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2E58E0C7-4766-4DDB-9120-6A82E161998B}"/>
                </a:ext>
              </a:extLst>
            </p:cNvPr>
            <p:cNvSpPr txBox="1"/>
            <p:nvPr/>
          </p:nvSpPr>
          <p:spPr>
            <a:xfrm>
              <a:off x="14322991" y="4091459"/>
              <a:ext cx="7128636" cy="547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Canva </a:t>
              </a:r>
              <a:r>
                <a:rPr lang="en-US" sz="2700" dirty="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:- For creating Presentation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1028700"/>
            <a:ext cx="16088786" cy="919339"/>
            <a:chOff x="0" y="0"/>
            <a:chExt cx="21451715" cy="122578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1451715" cy="1225785"/>
              <a:chOff x="0" y="0"/>
              <a:chExt cx="4237376" cy="24213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37376" cy="242130"/>
              </a:xfrm>
              <a:custGeom>
                <a:avLst/>
                <a:gdLst/>
                <a:ahLst/>
                <a:cxnLst/>
                <a:rect l="l" t="t" r="r" b="b"/>
                <a:pathLst>
                  <a:path w="4237376" h="242130">
                    <a:moveTo>
                      <a:pt x="0" y="0"/>
                    </a:moveTo>
                    <a:lnTo>
                      <a:pt x="4237376" y="0"/>
                    </a:lnTo>
                    <a:lnTo>
                      <a:pt x="4237376" y="242130"/>
                    </a:lnTo>
                    <a:lnTo>
                      <a:pt x="0" y="242130"/>
                    </a:lnTo>
                    <a:close/>
                  </a:path>
                </a:pathLst>
              </a:custGeom>
              <a:solidFill>
                <a:srgbClr val="974309">
                  <a:alpha val="13725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85725"/>
                <a:ext cx="4237376" cy="3278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57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555003" y="224260"/>
              <a:ext cx="777265" cy="777265"/>
              <a:chOff x="0" y="0"/>
              <a:chExt cx="1590260" cy="15902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2" b="2"/>
                </a:stretch>
              </a:blip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3760961" y="0"/>
              <a:ext cx="14118878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9"/>
                </a:lnSpc>
                <a:spcBef>
                  <a:spcPct val="0"/>
                </a:spcBef>
              </a:pPr>
              <a:r>
                <a:rPr lang="en-US" sz="5099" b="1">
                  <a:solidFill>
                    <a:srgbClr val="805333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Coffee Sales Performance Dashboard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20081787" y="224260"/>
              <a:ext cx="777265" cy="777265"/>
              <a:chOff x="0" y="0"/>
              <a:chExt cx="1590260" cy="159026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2" b="2"/>
                </a:stretch>
              </a:blipFill>
            </p:spPr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03104" y="2525488"/>
            <a:ext cx="14660902" cy="6540713"/>
            <a:chOff x="0" y="0"/>
            <a:chExt cx="19547869" cy="872095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9547869" cy="8720951"/>
              <a:chOff x="0" y="0"/>
              <a:chExt cx="22545468" cy="1005827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545264" cy="10058273"/>
              </a:xfrm>
              <a:custGeom>
                <a:avLst/>
                <a:gdLst/>
                <a:ahLst/>
                <a:cxnLst/>
                <a:rect l="l" t="t" r="r" b="b"/>
                <a:pathLst>
                  <a:path w="22545264" h="10058273">
                    <a:moveTo>
                      <a:pt x="0" y="227614"/>
                    </a:moveTo>
                    <a:cubicBezTo>
                      <a:pt x="0" y="101867"/>
                      <a:pt x="195611" y="0"/>
                      <a:pt x="436584" y="0"/>
                    </a:cubicBezTo>
                    <a:lnTo>
                      <a:pt x="22108678" y="0"/>
                    </a:lnTo>
                    <a:lnTo>
                      <a:pt x="22108678" y="11536"/>
                    </a:lnTo>
                    <a:lnTo>
                      <a:pt x="22108678" y="0"/>
                    </a:lnTo>
                    <a:cubicBezTo>
                      <a:pt x="22349875" y="0"/>
                      <a:pt x="22545264" y="101867"/>
                      <a:pt x="22545264" y="227614"/>
                    </a:cubicBezTo>
                    <a:lnTo>
                      <a:pt x="22523135" y="227614"/>
                    </a:lnTo>
                    <a:lnTo>
                      <a:pt x="22545264" y="227614"/>
                    </a:lnTo>
                    <a:lnTo>
                      <a:pt x="22545264" y="9830659"/>
                    </a:lnTo>
                    <a:lnTo>
                      <a:pt x="22523135" y="9830659"/>
                    </a:lnTo>
                    <a:lnTo>
                      <a:pt x="22545264" y="9830659"/>
                    </a:lnTo>
                    <a:cubicBezTo>
                      <a:pt x="22545264" y="9956406"/>
                      <a:pt x="22349653" y="10058273"/>
                      <a:pt x="22108678" y="10058273"/>
                    </a:cubicBezTo>
                    <a:lnTo>
                      <a:pt x="22108678" y="10046736"/>
                    </a:lnTo>
                    <a:lnTo>
                      <a:pt x="22108678" y="10058273"/>
                    </a:lnTo>
                    <a:lnTo>
                      <a:pt x="436584" y="10058273"/>
                    </a:lnTo>
                    <a:lnTo>
                      <a:pt x="436584" y="10046736"/>
                    </a:lnTo>
                    <a:lnTo>
                      <a:pt x="436584" y="10058273"/>
                    </a:lnTo>
                    <a:cubicBezTo>
                      <a:pt x="195611" y="10058273"/>
                      <a:pt x="0" y="9956405"/>
                      <a:pt x="0" y="9830659"/>
                    </a:cubicBezTo>
                    <a:lnTo>
                      <a:pt x="0" y="227614"/>
                    </a:lnTo>
                    <a:lnTo>
                      <a:pt x="22128" y="227614"/>
                    </a:lnTo>
                    <a:lnTo>
                      <a:pt x="0" y="227614"/>
                    </a:lnTo>
                    <a:moveTo>
                      <a:pt x="44256" y="227614"/>
                    </a:moveTo>
                    <a:lnTo>
                      <a:pt x="44256" y="9830659"/>
                    </a:lnTo>
                    <a:lnTo>
                      <a:pt x="22128" y="9830659"/>
                    </a:lnTo>
                    <a:lnTo>
                      <a:pt x="44256" y="9830659"/>
                    </a:lnTo>
                    <a:cubicBezTo>
                      <a:pt x="44256" y="9943601"/>
                      <a:pt x="219952" y="10035200"/>
                      <a:pt x="436584" y="10035200"/>
                    </a:cubicBezTo>
                    <a:lnTo>
                      <a:pt x="22108678" y="10035200"/>
                    </a:lnTo>
                    <a:cubicBezTo>
                      <a:pt x="22325312" y="10035200"/>
                      <a:pt x="22501008" y="9943601"/>
                      <a:pt x="22501008" y="9830659"/>
                    </a:cubicBezTo>
                    <a:lnTo>
                      <a:pt x="22501008" y="227614"/>
                    </a:lnTo>
                    <a:cubicBezTo>
                      <a:pt x="22501008" y="114672"/>
                      <a:pt x="22325312" y="23073"/>
                      <a:pt x="22108678" y="23073"/>
                    </a:cubicBezTo>
                    <a:lnTo>
                      <a:pt x="436584" y="23073"/>
                    </a:lnTo>
                    <a:lnTo>
                      <a:pt x="436584" y="11536"/>
                    </a:lnTo>
                    <a:lnTo>
                      <a:pt x="436584" y="23073"/>
                    </a:lnTo>
                    <a:cubicBezTo>
                      <a:pt x="219952" y="23073"/>
                      <a:pt x="44256" y="114672"/>
                      <a:pt x="44256" y="227614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634572" y="370778"/>
              <a:ext cx="5947326" cy="984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94"/>
                </a:lnSpc>
              </a:pPr>
              <a:r>
                <a:rPr lang="en-US" sz="4161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Business Problem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34572" y="1800703"/>
              <a:ext cx="18054418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1763" lvl="1" indent="-220882" algn="l">
                <a:lnSpc>
                  <a:spcPts val="2929"/>
                </a:lnSpc>
                <a:buFont typeface="Arial"/>
                <a:buChar char="•"/>
              </a:pP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 was assigned to </a:t>
              </a:r>
              <a:r>
                <a:rPr lang="en-US" sz="2441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analyze the key factors</a:t>
              </a: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affecting overall revenue performance for the coffee business.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4572" y="2524603"/>
              <a:ext cx="18054418" cy="1038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1763" lvl="1" indent="-220882" algn="l">
                <a:lnSpc>
                  <a:spcPts val="2929"/>
                </a:lnSpc>
                <a:buFont typeface="Arial"/>
                <a:buChar char="•"/>
              </a:pP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business is currently </a:t>
              </a:r>
              <a:r>
                <a:rPr lang="en-US" sz="2441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falling short of its monthly revenue target</a:t>
              </a: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requiring a deeper understanding of sales trends.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34572" y="3743803"/>
              <a:ext cx="17752058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1763" lvl="1" indent="-220882" algn="l">
                <a:lnSpc>
                  <a:spcPts val="2929"/>
                </a:lnSpc>
                <a:buFont typeface="Arial"/>
                <a:buChar char="•"/>
              </a:pP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goal was to explore </a:t>
              </a:r>
              <a:r>
                <a:rPr lang="en-US" sz="2441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customer purchasing behavior</a:t>
              </a: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across </a:t>
              </a:r>
              <a:r>
                <a:rPr lang="en-US" sz="2441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weekdays vs. weekends</a:t>
              </a: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4572" y="4467703"/>
              <a:ext cx="18363550" cy="1038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1763" lvl="1" indent="-220882" algn="l">
                <a:lnSpc>
                  <a:spcPts val="2929"/>
                </a:lnSpc>
                <a:buFont typeface="Arial"/>
                <a:buChar char="•"/>
              </a:pP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 was also asked to identify which </a:t>
              </a:r>
              <a:r>
                <a:rPr lang="en-US" sz="2441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products and payment methods</a:t>
              </a: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are contributing the most or least to revenue.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34572" y="5687870"/>
              <a:ext cx="18363550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1763" lvl="1" indent="-220882" algn="l">
                <a:lnSpc>
                  <a:spcPts val="2929"/>
                </a:lnSpc>
                <a:buFont typeface="Arial"/>
                <a:buChar char="•"/>
              </a:pP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objective is to deliver insights that help: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22691" y="6270417"/>
              <a:ext cx="8874009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1763" lvl="1" indent="-220882" algn="l">
                <a:lnSpc>
                  <a:spcPts val="2929"/>
                </a:lnSpc>
                <a:buFont typeface="Arial"/>
                <a:buChar char="•"/>
              </a:pP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Improve daily sales consistency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2691" y="6854617"/>
              <a:ext cx="9377145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1763" lvl="1" indent="-220882" algn="l">
                <a:lnSpc>
                  <a:spcPts val="2929"/>
                </a:lnSpc>
                <a:buFont typeface="Arial"/>
                <a:buChar char="•"/>
              </a:pP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Boost weekend revenue performance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22691" y="7438817"/>
              <a:ext cx="16800882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1763" lvl="1" indent="-220882" algn="l">
                <a:lnSpc>
                  <a:spcPts val="2929"/>
                </a:lnSpc>
                <a:buFont typeface="Arial"/>
                <a:buChar char="•"/>
              </a:pPr>
              <a:r>
                <a:rPr lang="en-US" sz="2441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Support strategic decisions</a:t>
              </a:r>
              <a:r>
                <a:rPr lang="en-US" sz="2441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around promotions, product focus, and operational planning.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6088786" cy="919339"/>
            <a:chOff x="0" y="0"/>
            <a:chExt cx="21451715" cy="122578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1451715" cy="1225785"/>
              <a:chOff x="0" y="0"/>
              <a:chExt cx="4237376" cy="2421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237376" cy="242130"/>
              </a:xfrm>
              <a:custGeom>
                <a:avLst/>
                <a:gdLst/>
                <a:ahLst/>
                <a:cxnLst/>
                <a:rect l="l" t="t" r="r" b="b"/>
                <a:pathLst>
                  <a:path w="4237376" h="242130">
                    <a:moveTo>
                      <a:pt x="0" y="0"/>
                    </a:moveTo>
                    <a:lnTo>
                      <a:pt x="4237376" y="0"/>
                    </a:lnTo>
                    <a:lnTo>
                      <a:pt x="4237376" y="242130"/>
                    </a:lnTo>
                    <a:lnTo>
                      <a:pt x="0" y="242130"/>
                    </a:lnTo>
                    <a:close/>
                  </a:path>
                </a:pathLst>
              </a:custGeom>
              <a:solidFill>
                <a:srgbClr val="974309">
                  <a:alpha val="13725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4237376" cy="3278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57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555003" y="224260"/>
              <a:ext cx="777265" cy="777265"/>
              <a:chOff x="0" y="0"/>
              <a:chExt cx="1590260" cy="1590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2" b="2"/>
                </a:stretch>
              </a:blip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3760961" y="0"/>
              <a:ext cx="14118878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9"/>
                </a:lnSpc>
                <a:spcBef>
                  <a:spcPct val="0"/>
                </a:spcBef>
              </a:pPr>
              <a:r>
                <a:rPr lang="en-US" sz="5099" b="1">
                  <a:solidFill>
                    <a:srgbClr val="805333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Coffee Sales Performance Dashboard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20081787" y="224260"/>
              <a:ext cx="777265" cy="777265"/>
              <a:chOff x="0" y="0"/>
              <a:chExt cx="1590260" cy="15902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2" b="2"/>
                </a:stretch>
              </a:blipFill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26547" y="3450071"/>
            <a:ext cx="9502323" cy="4912392"/>
            <a:chOff x="0" y="0"/>
            <a:chExt cx="12669763" cy="65498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669763" cy="6549856"/>
              <a:chOff x="0" y="0"/>
              <a:chExt cx="12480678" cy="645210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480798" cy="6452073"/>
              </a:xfrm>
              <a:custGeom>
                <a:avLst/>
                <a:gdLst/>
                <a:ahLst/>
                <a:cxnLst/>
                <a:rect l="l" t="t" r="r" b="b"/>
                <a:pathLst>
                  <a:path w="12480798" h="6452073">
                    <a:moveTo>
                      <a:pt x="0" y="212514"/>
                    </a:moveTo>
                    <a:cubicBezTo>
                      <a:pt x="0" y="95151"/>
                      <a:pt x="117094" y="0"/>
                      <a:pt x="261620" y="0"/>
                    </a:cubicBezTo>
                    <a:lnTo>
                      <a:pt x="12219178" y="0"/>
                    </a:lnTo>
                    <a:lnTo>
                      <a:pt x="12219178" y="10331"/>
                    </a:lnTo>
                    <a:lnTo>
                      <a:pt x="12219178" y="0"/>
                    </a:lnTo>
                    <a:cubicBezTo>
                      <a:pt x="12363577" y="0"/>
                      <a:pt x="12480798" y="95151"/>
                      <a:pt x="12480798" y="212514"/>
                    </a:cubicBezTo>
                    <a:lnTo>
                      <a:pt x="12468098" y="212514"/>
                    </a:lnTo>
                    <a:lnTo>
                      <a:pt x="12480798" y="212514"/>
                    </a:lnTo>
                    <a:lnTo>
                      <a:pt x="12480798" y="6239559"/>
                    </a:lnTo>
                    <a:lnTo>
                      <a:pt x="12468098" y="6239559"/>
                    </a:lnTo>
                    <a:lnTo>
                      <a:pt x="12480798" y="6239559"/>
                    </a:lnTo>
                    <a:cubicBezTo>
                      <a:pt x="12480798" y="6356922"/>
                      <a:pt x="12363704" y="6452073"/>
                      <a:pt x="12219178" y="6452073"/>
                    </a:cubicBezTo>
                    <a:lnTo>
                      <a:pt x="12219178" y="6441742"/>
                    </a:lnTo>
                    <a:lnTo>
                      <a:pt x="12219178" y="6452073"/>
                    </a:lnTo>
                    <a:lnTo>
                      <a:pt x="261620" y="6452073"/>
                    </a:lnTo>
                    <a:lnTo>
                      <a:pt x="261620" y="6441742"/>
                    </a:lnTo>
                    <a:lnTo>
                      <a:pt x="261620" y="6452073"/>
                    </a:lnTo>
                    <a:cubicBezTo>
                      <a:pt x="117094" y="6452073"/>
                      <a:pt x="0" y="6356922"/>
                      <a:pt x="0" y="6239559"/>
                    </a:cubicBezTo>
                    <a:lnTo>
                      <a:pt x="0" y="212514"/>
                    </a:lnTo>
                    <a:lnTo>
                      <a:pt x="12700" y="212514"/>
                    </a:lnTo>
                    <a:lnTo>
                      <a:pt x="0" y="212514"/>
                    </a:lnTo>
                    <a:moveTo>
                      <a:pt x="25400" y="212514"/>
                    </a:moveTo>
                    <a:lnTo>
                      <a:pt x="25400" y="6239559"/>
                    </a:lnTo>
                    <a:lnTo>
                      <a:pt x="12700" y="6239559"/>
                    </a:lnTo>
                    <a:lnTo>
                      <a:pt x="25400" y="6239559"/>
                    </a:lnTo>
                    <a:cubicBezTo>
                      <a:pt x="25400" y="6345558"/>
                      <a:pt x="131064" y="6431410"/>
                      <a:pt x="261620" y="6431410"/>
                    </a:cubicBezTo>
                    <a:lnTo>
                      <a:pt x="12219178" y="6431410"/>
                    </a:lnTo>
                    <a:cubicBezTo>
                      <a:pt x="12349607" y="6431410"/>
                      <a:pt x="12455398" y="6345454"/>
                      <a:pt x="12455398" y="6239559"/>
                    </a:cubicBezTo>
                    <a:lnTo>
                      <a:pt x="12455398" y="212514"/>
                    </a:lnTo>
                    <a:cubicBezTo>
                      <a:pt x="12455398" y="106515"/>
                      <a:pt x="12349735" y="20663"/>
                      <a:pt x="12219178" y="20663"/>
                    </a:cubicBezTo>
                    <a:lnTo>
                      <a:pt x="261620" y="20663"/>
                    </a:lnTo>
                    <a:lnTo>
                      <a:pt x="261620" y="10331"/>
                    </a:lnTo>
                    <a:lnTo>
                      <a:pt x="261620" y="20663"/>
                    </a:lnTo>
                    <a:cubicBezTo>
                      <a:pt x="131064" y="20663"/>
                      <a:pt x="25400" y="106619"/>
                      <a:pt x="25400" y="212514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60275" y="411613"/>
              <a:ext cx="9655218" cy="1013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81"/>
                </a:lnSpc>
              </a:pPr>
              <a:r>
                <a:rPr lang="en-US" sz="4568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💰 Total Sales Performance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50928" y="1861596"/>
              <a:ext cx="10967897" cy="1594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9293" lvl="1" indent="-229646" algn="just">
                <a:lnSpc>
                  <a:spcPts val="3045"/>
                </a:lnSpc>
                <a:buFont typeface="Arial"/>
                <a:buChar char="•"/>
              </a:pPr>
              <a:r>
                <a:rPr lang="en-US" sz="2537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business generated a total revenue of </a:t>
              </a:r>
              <a:r>
                <a:rPr lang="en-US" sz="2537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$37.7K</a:t>
              </a:r>
              <a:r>
                <a:rPr lang="en-US" sz="2537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from </a:t>
              </a:r>
              <a:r>
                <a:rPr lang="en-US" sz="2537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1,133 units sold</a:t>
              </a:r>
              <a:r>
                <a:rPr lang="en-US" sz="2537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reflecting a steady performance over the selected 5-month period.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0928" y="3898596"/>
              <a:ext cx="10967897" cy="1594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9293" lvl="1" indent="-229646" algn="just">
                <a:lnSpc>
                  <a:spcPts val="3045"/>
                </a:lnSpc>
                <a:buFont typeface="Arial"/>
                <a:buChar char="•"/>
              </a:pPr>
              <a:r>
                <a:rPr lang="en-US" sz="2537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</a:t>
              </a:r>
              <a:r>
                <a:rPr lang="en-US" sz="2537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average daily revenue</a:t>
              </a:r>
              <a:r>
                <a:rPr lang="en-US" sz="2537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stands at </a:t>
              </a:r>
              <a:r>
                <a:rPr lang="en-US" sz="2537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$251.32</a:t>
              </a:r>
              <a:r>
                <a:rPr lang="en-US" sz="2537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with </a:t>
              </a:r>
              <a:r>
                <a:rPr lang="en-US" sz="2537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6 daily customers</a:t>
              </a:r>
              <a:r>
                <a:rPr lang="en-US" sz="2537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indicating a consistent but limited customer base that could be expanded.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00630" y="3764476"/>
            <a:ext cx="5182658" cy="4283583"/>
            <a:chOff x="0" y="0"/>
            <a:chExt cx="6910211" cy="5711444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1041966"/>
              <a:ext cx="6910211" cy="1768042"/>
              <a:chOff x="0" y="0"/>
              <a:chExt cx="9754962" cy="24958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754997" cy="2495931"/>
              </a:xfrm>
              <a:custGeom>
                <a:avLst/>
                <a:gdLst/>
                <a:ahLst/>
                <a:cxnLst/>
                <a:rect l="l" t="t" r="r" b="b"/>
                <a:pathLst>
                  <a:path w="9754997" h="2495931">
                    <a:moveTo>
                      <a:pt x="0" y="0"/>
                    </a:moveTo>
                    <a:lnTo>
                      <a:pt x="9754997" y="0"/>
                    </a:lnTo>
                    <a:lnTo>
                      <a:pt x="9754997" y="2495931"/>
                    </a:lnTo>
                    <a:lnTo>
                      <a:pt x="0" y="24959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1"/>
                </a:stretch>
              </a:blip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3916408"/>
              <a:ext cx="6910211" cy="1795035"/>
              <a:chOff x="0" y="0"/>
              <a:chExt cx="9754962" cy="253400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754997" cy="2534031"/>
              </a:xfrm>
              <a:custGeom>
                <a:avLst/>
                <a:gdLst/>
                <a:ahLst/>
                <a:cxnLst/>
                <a:rect l="l" t="t" r="r" b="b"/>
                <a:pathLst>
                  <a:path w="9754997" h="2534031">
                    <a:moveTo>
                      <a:pt x="0" y="0"/>
                    </a:moveTo>
                    <a:lnTo>
                      <a:pt x="9754997" y="0"/>
                    </a:lnTo>
                    <a:lnTo>
                      <a:pt x="9754997" y="2534031"/>
                    </a:lnTo>
                    <a:lnTo>
                      <a:pt x="0" y="25340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996" b="-994"/>
                </a:stretch>
              </a:blipFill>
            </p:spPr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045545" y="0"/>
              <a:ext cx="924097" cy="969519"/>
              <a:chOff x="0" y="0"/>
              <a:chExt cx="1304524" cy="136864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04544" cy="1368679"/>
              </a:xfrm>
              <a:custGeom>
                <a:avLst/>
                <a:gdLst/>
                <a:ahLst/>
                <a:cxnLst/>
                <a:rect l="l" t="t" r="r" b="b"/>
                <a:pathLst>
                  <a:path w="1304544" h="1368679">
                    <a:moveTo>
                      <a:pt x="0" y="0"/>
                    </a:moveTo>
                    <a:lnTo>
                      <a:pt x="1304544" y="0"/>
                    </a:lnTo>
                    <a:lnTo>
                      <a:pt x="1304544" y="1368679"/>
                    </a:lnTo>
                    <a:lnTo>
                      <a:pt x="0" y="13686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457" r="-2456" b="2"/>
                </a:stretch>
              </a:blipFill>
            </p:spPr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4684586" y="10084"/>
              <a:ext cx="995658" cy="995658"/>
              <a:chOff x="0" y="0"/>
              <a:chExt cx="1405544" cy="140554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05509" cy="1405509"/>
              </a:xfrm>
              <a:custGeom>
                <a:avLst/>
                <a:gdLst/>
                <a:ahLst/>
                <a:cxnLst/>
                <a:rect l="l" t="t" r="r" b="b"/>
                <a:pathLst>
                  <a:path w="1405509" h="1405509">
                    <a:moveTo>
                      <a:pt x="0" y="0"/>
                    </a:moveTo>
                    <a:lnTo>
                      <a:pt x="1405509" y="0"/>
                    </a:lnTo>
                    <a:lnTo>
                      <a:pt x="1405509" y="1405509"/>
                    </a:lnTo>
                    <a:lnTo>
                      <a:pt x="0" y="140550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r="-2" b="-2"/>
                </a:stretch>
              </a:blip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045545" y="2947170"/>
              <a:ext cx="902122" cy="902122"/>
              <a:chOff x="0" y="0"/>
              <a:chExt cx="1273502" cy="127350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73556" cy="1273556"/>
              </a:xfrm>
              <a:custGeom>
                <a:avLst/>
                <a:gdLst/>
                <a:ahLst/>
                <a:cxnLst/>
                <a:rect l="l" t="t" r="r" b="b"/>
                <a:pathLst>
                  <a:path w="1273556" h="1273556">
                    <a:moveTo>
                      <a:pt x="0" y="0"/>
                    </a:moveTo>
                    <a:lnTo>
                      <a:pt x="1273556" y="0"/>
                    </a:lnTo>
                    <a:lnTo>
                      <a:pt x="1273556" y="1273556"/>
                    </a:lnTo>
                    <a:lnTo>
                      <a:pt x="0" y="12735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r="4" b="4"/>
                </a:stretch>
              </a:blip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4577150" y="2810008"/>
              <a:ext cx="1103094" cy="1103094"/>
              <a:chOff x="0" y="0"/>
              <a:chExt cx="1557208" cy="155720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557147" cy="1557147"/>
              </a:xfrm>
              <a:custGeom>
                <a:avLst/>
                <a:gdLst/>
                <a:ahLst/>
                <a:cxnLst/>
                <a:rect l="l" t="t" r="r" b="b"/>
                <a:pathLst>
                  <a:path w="1557147" h="1557147">
                    <a:moveTo>
                      <a:pt x="0" y="0"/>
                    </a:moveTo>
                    <a:lnTo>
                      <a:pt x="1557147" y="0"/>
                    </a:lnTo>
                    <a:lnTo>
                      <a:pt x="1557147" y="1557147"/>
                    </a:lnTo>
                    <a:lnTo>
                      <a:pt x="0" y="15571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r="-3" b="-3"/>
                </a:stretch>
              </a:blip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028700" y="1028700"/>
            <a:ext cx="16088786" cy="919339"/>
            <a:chOff x="0" y="0"/>
            <a:chExt cx="21451715" cy="122578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1451715" cy="1225785"/>
              <a:chOff x="0" y="0"/>
              <a:chExt cx="4237376" cy="2421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237376" cy="242130"/>
              </a:xfrm>
              <a:custGeom>
                <a:avLst/>
                <a:gdLst/>
                <a:ahLst/>
                <a:cxnLst/>
                <a:rect l="l" t="t" r="r" b="b"/>
                <a:pathLst>
                  <a:path w="4237376" h="242130">
                    <a:moveTo>
                      <a:pt x="0" y="0"/>
                    </a:moveTo>
                    <a:lnTo>
                      <a:pt x="4237376" y="0"/>
                    </a:lnTo>
                    <a:lnTo>
                      <a:pt x="4237376" y="242130"/>
                    </a:lnTo>
                    <a:lnTo>
                      <a:pt x="0" y="242130"/>
                    </a:lnTo>
                    <a:close/>
                  </a:path>
                </a:pathLst>
              </a:custGeom>
              <a:solidFill>
                <a:srgbClr val="974309">
                  <a:alpha val="13725"/>
                </a:srgbClr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85725"/>
                <a:ext cx="4237376" cy="3278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57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555003" y="224260"/>
              <a:ext cx="777265" cy="777265"/>
              <a:chOff x="0" y="0"/>
              <a:chExt cx="1590260" cy="159026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r="2" b="2"/>
                </a:stretch>
              </a:blip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3760961" y="0"/>
              <a:ext cx="14118878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9"/>
                </a:lnSpc>
                <a:spcBef>
                  <a:spcPct val="0"/>
                </a:spcBef>
              </a:pPr>
              <a:r>
                <a:rPr lang="en-US" sz="5099" b="1">
                  <a:solidFill>
                    <a:srgbClr val="805333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Coffee Sales Performance Dashboard</a:t>
              </a:r>
            </a:p>
          </p:txBody>
        </p: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20081787" y="224260"/>
              <a:ext cx="777265" cy="777265"/>
              <a:chOff x="0" y="0"/>
              <a:chExt cx="1590260" cy="159026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r="2" b="2"/>
                </a:stretch>
              </a:blipFill>
            </p:spPr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559812" y="2921400"/>
            <a:ext cx="3242398" cy="948037"/>
            <a:chOff x="0" y="0"/>
            <a:chExt cx="7911250" cy="231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11211" cy="2313178"/>
            </a:xfrm>
            <a:custGeom>
              <a:avLst/>
              <a:gdLst/>
              <a:ahLst/>
              <a:cxnLst/>
              <a:rect l="l" t="t" r="r" b="b"/>
              <a:pathLst>
                <a:path w="7911211" h="2313178">
                  <a:moveTo>
                    <a:pt x="0" y="0"/>
                  </a:moveTo>
                  <a:lnTo>
                    <a:pt x="7911211" y="0"/>
                  </a:lnTo>
                  <a:lnTo>
                    <a:pt x="7911211" y="2313178"/>
                  </a:lnTo>
                  <a:lnTo>
                    <a:pt x="0" y="2313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00" b="-2299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14187" y="2939017"/>
            <a:ext cx="3242398" cy="948037"/>
            <a:chOff x="0" y="0"/>
            <a:chExt cx="7911250" cy="23131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11211" cy="2313178"/>
            </a:xfrm>
            <a:custGeom>
              <a:avLst/>
              <a:gdLst/>
              <a:ahLst/>
              <a:cxnLst/>
              <a:rect l="l" t="t" r="r" b="b"/>
              <a:pathLst>
                <a:path w="7911211" h="2313178">
                  <a:moveTo>
                    <a:pt x="0" y="0"/>
                  </a:moveTo>
                  <a:lnTo>
                    <a:pt x="7911211" y="0"/>
                  </a:lnTo>
                  <a:lnTo>
                    <a:pt x="7911211" y="2313178"/>
                  </a:lnTo>
                  <a:lnTo>
                    <a:pt x="0" y="2313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1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87740" y="4418926"/>
            <a:ext cx="5137691" cy="4839374"/>
            <a:chOff x="0" y="0"/>
            <a:chExt cx="9256858" cy="871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56903" cy="8719312"/>
            </a:xfrm>
            <a:custGeom>
              <a:avLst/>
              <a:gdLst/>
              <a:ahLst/>
              <a:cxnLst/>
              <a:rect l="l" t="t" r="r" b="b"/>
              <a:pathLst>
                <a:path w="9256903" h="8719312">
                  <a:moveTo>
                    <a:pt x="0" y="0"/>
                  </a:moveTo>
                  <a:lnTo>
                    <a:pt x="9256903" y="0"/>
                  </a:lnTo>
                  <a:lnTo>
                    <a:pt x="9256903" y="8719312"/>
                  </a:lnTo>
                  <a:lnTo>
                    <a:pt x="0" y="8719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195937" y="2611237"/>
            <a:ext cx="8626774" cy="6761363"/>
            <a:chOff x="0" y="0"/>
            <a:chExt cx="11502365" cy="901515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1502365" cy="9015151"/>
              <a:chOff x="0" y="0"/>
              <a:chExt cx="11464974" cy="898584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465020" cy="8985792"/>
              </a:xfrm>
              <a:custGeom>
                <a:avLst/>
                <a:gdLst/>
                <a:ahLst/>
                <a:cxnLst/>
                <a:rect l="l" t="t" r="r" b="b"/>
                <a:pathLst>
                  <a:path w="11465020" h="8985792">
                    <a:moveTo>
                      <a:pt x="0" y="234250"/>
                    </a:moveTo>
                    <a:cubicBezTo>
                      <a:pt x="0" y="104923"/>
                      <a:pt x="88281" y="0"/>
                      <a:pt x="197069" y="0"/>
                    </a:cubicBezTo>
                    <a:lnTo>
                      <a:pt x="11267945" y="0"/>
                    </a:lnTo>
                    <a:lnTo>
                      <a:pt x="11267945" y="13050"/>
                    </a:lnTo>
                    <a:lnTo>
                      <a:pt x="11267945" y="0"/>
                    </a:lnTo>
                    <a:cubicBezTo>
                      <a:pt x="11376733" y="0"/>
                      <a:pt x="11465020" y="104923"/>
                      <a:pt x="11465020" y="234250"/>
                    </a:cubicBezTo>
                    <a:lnTo>
                      <a:pt x="11454047" y="234250"/>
                    </a:lnTo>
                    <a:lnTo>
                      <a:pt x="11465020" y="234250"/>
                    </a:lnTo>
                    <a:lnTo>
                      <a:pt x="11465020" y="8751542"/>
                    </a:lnTo>
                    <a:lnTo>
                      <a:pt x="11454047" y="8751542"/>
                    </a:lnTo>
                    <a:lnTo>
                      <a:pt x="11465020" y="8751542"/>
                    </a:lnTo>
                    <a:cubicBezTo>
                      <a:pt x="11465020" y="8880999"/>
                      <a:pt x="11376733" y="8985792"/>
                      <a:pt x="11267945" y="8985792"/>
                    </a:cubicBezTo>
                    <a:lnTo>
                      <a:pt x="11267945" y="8972741"/>
                    </a:lnTo>
                    <a:lnTo>
                      <a:pt x="11267945" y="8985792"/>
                    </a:lnTo>
                    <a:lnTo>
                      <a:pt x="197069" y="8985792"/>
                    </a:lnTo>
                    <a:lnTo>
                      <a:pt x="197069" y="8972741"/>
                    </a:lnTo>
                    <a:lnTo>
                      <a:pt x="197069" y="8985792"/>
                    </a:lnTo>
                    <a:cubicBezTo>
                      <a:pt x="88281" y="8985792"/>
                      <a:pt x="0" y="8881000"/>
                      <a:pt x="0" y="8751542"/>
                    </a:cubicBezTo>
                    <a:lnTo>
                      <a:pt x="0" y="234250"/>
                    </a:lnTo>
                    <a:lnTo>
                      <a:pt x="10967" y="234250"/>
                    </a:lnTo>
                    <a:lnTo>
                      <a:pt x="0" y="234250"/>
                    </a:lnTo>
                    <a:moveTo>
                      <a:pt x="21933" y="234250"/>
                    </a:moveTo>
                    <a:lnTo>
                      <a:pt x="21933" y="8751542"/>
                    </a:lnTo>
                    <a:lnTo>
                      <a:pt x="10967" y="8751542"/>
                    </a:lnTo>
                    <a:lnTo>
                      <a:pt x="21933" y="8751542"/>
                    </a:lnTo>
                    <a:cubicBezTo>
                      <a:pt x="21933" y="8866513"/>
                      <a:pt x="100344" y="8959691"/>
                      <a:pt x="197070" y="8959691"/>
                    </a:cubicBezTo>
                    <a:lnTo>
                      <a:pt x="11267945" y="8959691"/>
                    </a:lnTo>
                    <a:cubicBezTo>
                      <a:pt x="11364671" y="8959691"/>
                      <a:pt x="11443081" y="8866513"/>
                      <a:pt x="11443081" y="8751542"/>
                    </a:cubicBezTo>
                    <a:lnTo>
                      <a:pt x="11443081" y="234250"/>
                    </a:lnTo>
                    <a:cubicBezTo>
                      <a:pt x="11443081" y="119278"/>
                      <a:pt x="11364671" y="26100"/>
                      <a:pt x="11267945" y="26100"/>
                    </a:cubicBezTo>
                    <a:lnTo>
                      <a:pt x="197069" y="26100"/>
                    </a:lnTo>
                    <a:lnTo>
                      <a:pt x="197069" y="13050"/>
                    </a:lnTo>
                    <a:lnTo>
                      <a:pt x="197069" y="26100"/>
                    </a:lnTo>
                    <a:cubicBezTo>
                      <a:pt x="100344" y="26100"/>
                      <a:pt x="21933" y="119278"/>
                      <a:pt x="21933" y="234250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93944" y="351315"/>
              <a:ext cx="10433888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8"/>
                </a:lnSpc>
              </a:pPr>
              <a:r>
                <a:rPr lang="en-US" sz="4115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Product Performance Insights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01532" y="1620450"/>
              <a:ext cx="10099300" cy="161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0534" lvl="1" indent="-235267" algn="just">
                <a:lnSpc>
                  <a:spcPts val="3119"/>
                </a:lnSpc>
                <a:buFont typeface="Arial"/>
                <a:buChar char="•"/>
              </a:pP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Americano with Milk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is the </a:t>
              </a: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most ordered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coffee, showing it's the most </a:t>
              </a: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popular choice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among customers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1532" y="3316386"/>
              <a:ext cx="10099300" cy="109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0534" lvl="1" indent="-235267" algn="just">
                <a:lnSpc>
                  <a:spcPts val="3119"/>
                </a:lnSpc>
                <a:buFont typeface="Arial"/>
                <a:buChar char="•"/>
              </a:pP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Latte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brings in the </a:t>
              </a: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highest revenue ($9.1K)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likely due to a </a:t>
              </a: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higher price or better margin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01532" y="4527951"/>
              <a:ext cx="10099300" cy="109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0534" lvl="1" indent="-235267" algn="just">
                <a:lnSpc>
                  <a:spcPts val="3119"/>
                </a:lnSpc>
                <a:buFont typeface="Arial"/>
                <a:buChar char="•"/>
              </a:pP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Cappuccino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also performs well in both revenue and demand, making it a strong third option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01532" y="5743192"/>
              <a:ext cx="10099300" cy="161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0534" lvl="1" indent="-235267" algn="just">
                <a:lnSpc>
                  <a:spcPts val="3119"/>
                </a:lnSpc>
                <a:buFont typeface="Arial"/>
                <a:buChar char="•"/>
              </a:pP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Espresso and Cocoa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have the </a:t>
              </a: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lowest revenue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suggesting low customer interest — consider reviewing or promoting them differently.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01532" y="7427609"/>
              <a:ext cx="10099300" cy="109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0534" lvl="1" indent="-235267" algn="just">
                <a:lnSpc>
                  <a:spcPts val="3119"/>
                </a:lnSpc>
                <a:buFont typeface="Arial"/>
                <a:buChar char="•"/>
              </a:pP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Focus on </a:t>
              </a: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Latte for profit</a:t>
              </a:r>
              <a:r>
                <a:rPr lang="en-US" sz="2599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and </a:t>
              </a:r>
              <a:r>
                <a:rPr lang="en-US" sz="2599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Americano with Milk for volume-based strategies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16088786" cy="919339"/>
            <a:chOff x="0" y="0"/>
            <a:chExt cx="21451715" cy="1225785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1451715" cy="1225785"/>
              <a:chOff x="0" y="0"/>
              <a:chExt cx="4237376" cy="2421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237376" cy="242130"/>
              </a:xfrm>
              <a:custGeom>
                <a:avLst/>
                <a:gdLst/>
                <a:ahLst/>
                <a:cxnLst/>
                <a:rect l="l" t="t" r="r" b="b"/>
                <a:pathLst>
                  <a:path w="4237376" h="242130">
                    <a:moveTo>
                      <a:pt x="0" y="0"/>
                    </a:moveTo>
                    <a:lnTo>
                      <a:pt x="4237376" y="0"/>
                    </a:lnTo>
                    <a:lnTo>
                      <a:pt x="4237376" y="242130"/>
                    </a:lnTo>
                    <a:lnTo>
                      <a:pt x="0" y="242130"/>
                    </a:lnTo>
                    <a:close/>
                  </a:path>
                </a:pathLst>
              </a:custGeom>
              <a:solidFill>
                <a:srgbClr val="974309">
                  <a:alpha val="13725"/>
                </a:srgbClr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4237376" cy="3278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57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555003" y="224260"/>
              <a:ext cx="777265" cy="777265"/>
              <a:chOff x="0" y="0"/>
              <a:chExt cx="1590260" cy="15902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r="2" b="2"/>
                </a:stretch>
              </a:blip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760961" y="0"/>
              <a:ext cx="14118878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9"/>
                </a:lnSpc>
                <a:spcBef>
                  <a:spcPct val="0"/>
                </a:spcBef>
              </a:pPr>
              <a:r>
                <a:rPr lang="en-US" sz="5099" b="1">
                  <a:solidFill>
                    <a:srgbClr val="805333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Coffee Sales Performance Dashboard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20081787" y="224260"/>
              <a:ext cx="777265" cy="777265"/>
              <a:chOff x="0" y="0"/>
              <a:chExt cx="1590260" cy="159026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r="2" b="2"/>
                </a:stretch>
              </a:blip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088786" cy="919339"/>
            <a:chOff x="0" y="0"/>
            <a:chExt cx="21451715" cy="122578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451715" cy="1225785"/>
              <a:chOff x="0" y="0"/>
              <a:chExt cx="4237376" cy="2421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37376" cy="242130"/>
              </a:xfrm>
              <a:custGeom>
                <a:avLst/>
                <a:gdLst/>
                <a:ahLst/>
                <a:cxnLst/>
                <a:rect l="l" t="t" r="r" b="b"/>
                <a:pathLst>
                  <a:path w="4237376" h="242130">
                    <a:moveTo>
                      <a:pt x="0" y="0"/>
                    </a:moveTo>
                    <a:lnTo>
                      <a:pt x="4237376" y="0"/>
                    </a:lnTo>
                    <a:lnTo>
                      <a:pt x="4237376" y="242130"/>
                    </a:lnTo>
                    <a:lnTo>
                      <a:pt x="0" y="242130"/>
                    </a:lnTo>
                    <a:close/>
                  </a:path>
                </a:pathLst>
              </a:custGeom>
              <a:solidFill>
                <a:srgbClr val="974309">
                  <a:alpha val="13725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85725"/>
                <a:ext cx="4237376" cy="3278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57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555003" y="224260"/>
              <a:ext cx="777265" cy="777265"/>
              <a:chOff x="0" y="0"/>
              <a:chExt cx="1590260" cy="15902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2" b="2"/>
                </a:stretch>
              </a:blip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760961" y="0"/>
              <a:ext cx="14118878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9"/>
                </a:lnSpc>
                <a:spcBef>
                  <a:spcPct val="0"/>
                </a:spcBef>
              </a:pPr>
              <a:r>
                <a:rPr lang="en-US" sz="5099" b="1">
                  <a:solidFill>
                    <a:srgbClr val="805333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Coffee Sales Performance Dashboard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0081787" y="224260"/>
              <a:ext cx="777265" cy="777265"/>
              <a:chOff x="0" y="0"/>
              <a:chExt cx="1590260" cy="15902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2" b="2"/>
                </a:stretch>
              </a:blipFill>
            </p:spPr>
          </p:sp>
        </p:grpSp>
      </p:grpSp>
      <p:sp>
        <p:nvSpPr>
          <p:cNvPr id="12" name="Freeform 12"/>
          <p:cNvSpPr/>
          <p:nvPr/>
        </p:nvSpPr>
        <p:spPr>
          <a:xfrm>
            <a:off x="1558009" y="5093851"/>
            <a:ext cx="5076851" cy="2824632"/>
          </a:xfrm>
          <a:custGeom>
            <a:avLst/>
            <a:gdLst/>
            <a:ahLst/>
            <a:cxnLst/>
            <a:rect l="l" t="t" r="r" b="b"/>
            <a:pathLst>
              <a:path w="5076851" h="2824632">
                <a:moveTo>
                  <a:pt x="0" y="0"/>
                </a:moveTo>
                <a:lnTo>
                  <a:pt x="5076851" y="0"/>
                </a:lnTo>
                <a:lnTo>
                  <a:pt x="5076851" y="2824632"/>
                </a:lnTo>
                <a:lnTo>
                  <a:pt x="0" y="2824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207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894857" y="3336953"/>
            <a:ext cx="4403155" cy="1234784"/>
            <a:chOff x="0" y="0"/>
            <a:chExt cx="1159679" cy="3252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59679" cy="325210"/>
            </a:xfrm>
            <a:custGeom>
              <a:avLst/>
              <a:gdLst/>
              <a:ahLst/>
              <a:cxnLst/>
              <a:rect l="l" t="t" r="r" b="b"/>
              <a:pathLst>
                <a:path w="1159679" h="325210">
                  <a:moveTo>
                    <a:pt x="8791" y="0"/>
                  </a:moveTo>
                  <a:lnTo>
                    <a:pt x="1150887" y="0"/>
                  </a:lnTo>
                  <a:cubicBezTo>
                    <a:pt x="1153219" y="0"/>
                    <a:pt x="1155455" y="926"/>
                    <a:pt x="1157104" y="2575"/>
                  </a:cubicBezTo>
                  <a:cubicBezTo>
                    <a:pt x="1158752" y="4224"/>
                    <a:pt x="1159679" y="6460"/>
                    <a:pt x="1159679" y="8791"/>
                  </a:cubicBezTo>
                  <a:lnTo>
                    <a:pt x="1159679" y="316419"/>
                  </a:lnTo>
                  <a:cubicBezTo>
                    <a:pt x="1159679" y="318751"/>
                    <a:pt x="1158752" y="320987"/>
                    <a:pt x="1157104" y="322636"/>
                  </a:cubicBezTo>
                  <a:cubicBezTo>
                    <a:pt x="1155455" y="324284"/>
                    <a:pt x="1153219" y="325210"/>
                    <a:pt x="1150887" y="325210"/>
                  </a:cubicBezTo>
                  <a:lnTo>
                    <a:pt x="8791" y="325210"/>
                  </a:lnTo>
                  <a:cubicBezTo>
                    <a:pt x="6460" y="325210"/>
                    <a:pt x="4224" y="324284"/>
                    <a:pt x="2575" y="322636"/>
                  </a:cubicBezTo>
                  <a:cubicBezTo>
                    <a:pt x="926" y="320987"/>
                    <a:pt x="0" y="318751"/>
                    <a:pt x="0" y="316419"/>
                  </a:cubicBezTo>
                  <a:lnTo>
                    <a:pt x="0" y="8791"/>
                  </a:lnTo>
                  <a:cubicBezTo>
                    <a:pt x="0" y="6460"/>
                    <a:pt x="926" y="4224"/>
                    <a:pt x="2575" y="2575"/>
                  </a:cubicBezTo>
                  <a:cubicBezTo>
                    <a:pt x="4224" y="926"/>
                    <a:pt x="6460" y="0"/>
                    <a:pt x="8791" y="0"/>
                  </a:cubicBezTo>
                  <a:close/>
                </a:path>
              </a:pathLst>
            </a:custGeom>
            <a:solidFill>
              <a:srgbClr val="974309">
                <a:alpha val="6667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159679" cy="382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65311" y="3486483"/>
            <a:ext cx="1239272" cy="935723"/>
          </a:xfrm>
          <a:custGeom>
            <a:avLst/>
            <a:gdLst/>
            <a:ahLst/>
            <a:cxnLst/>
            <a:rect l="l" t="t" r="r" b="b"/>
            <a:pathLst>
              <a:path w="1239272" h="935723">
                <a:moveTo>
                  <a:pt x="0" y="0"/>
                </a:moveTo>
                <a:lnTo>
                  <a:pt x="1239271" y="0"/>
                </a:lnTo>
                <a:lnTo>
                  <a:pt x="1239271" y="935723"/>
                </a:lnTo>
                <a:lnTo>
                  <a:pt x="0" y="935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63731" y="3486483"/>
            <a:ext cx="1433559" cy="935723"/>
          </a:xfrm>
          <a:custGeom>
            <a:avLst/>
            <a:gdLst/>
            <a:ahLst/>
            <a:cxnLst/>
            <a:rect l="l" t="t" r="r" b="b"/>
            <a:pathLst>
              <a:path w="1433559" h="935723">
                <a:moveTo>
                  <a:pt x="0" y="0"/>
                </a:moveTo>
                <a:lnTo>
                  <a:pt x="1433559" y="0"/>
                </a:lnTo>
                <a:lnTo>
                  <a:pt x="1433559" y="935723"/>
                </a:lnTo>
                <a:lnTo>
                  <a:pt x="0" y="935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7557215" y="3591258"/>
            <a:ext cx="9259890" cy="4327225"/>
            <a:chOff x="0" y="0"/>
            <a:chExt cx="12346520" cy="576963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346520" cy="5769633"/>
              <a:chOff x="0" y="0"/>
              <a:chExt cx="12509480" cy="584578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509598" cy="5845764"/>
              </a:xfrm>
              <a:custGeom>
                <a:avLst/>
                <a:gdLst/>
                <a:ahLst/>
                <a:cxnLst/>
                <a:rect l="l" t="t" r="r" b="b"/>
                <a:pathLst>
                  <a:path w="12509598" h="5845764">
                    <a:moveTo>
                      <a:pt x="0" y="145073"/>
                    </a:moveTo>
                    <a:cubicBezTo>
                      <a:pt x="0" y="64968"/>
                      <a:pt x="68762" y="0"/>
                      <a:pt x="153639" y="0"/>
                    </a:cubicBezTo>
                    <a:lnTo>
                      <a:pt x="12355954" y="0"/>
                    </a:lnTo>
                    <a:lnTo>
                      <a:pt x="12355954" y="11643"/>
                    </a:lnTo>
                    <a:lnTo>
                      <a:pt x="12355954" y="0"/>
                    </a:lnTo>
                    <a:cubicBezTo>
                      <a:pt x="12440709" y="0"/>
                      <a:pt x="12509598" y="64968"/>
                      <a:pt x="12509598" y="145073"/>
                    </a:cubicBezTo>
                    <a:lnTo>
                      <a:pt x="12497293" y="145073"/>
                    </a:lnTo>
                    <a:lnTo>
                      <a:pt x="12509598" y="145073"/>
                    </a:lnTo>
                    <a:lnTo>
                      <a:pt x="12509598" y="5700691"/>
                    </a:lnTo>
                    <a:lnTo>
                      <a:pt x="12497293" y="5700691"/>
                    </a:lnTo>
                    <a:lnTo>
                      <a:pt x="12509598" y="5700691"/>
                    </a:lnTo>
                    <a:cubicBezTo>
                      <a:pt x="12509598" y="5780796"/>
                      <a:pt x="12440831" y="5845764"/>
                      <a:pt x="12355954" y="5845764"/>
                    </a:cubicBezTo>
                    <a:lnTo>
                      <a:pt x="12355954" y="5834121"/>
                    </a:lnTo>
                    <a:lnTo>
                      <a:pt x="12355954" y="5845764"/>
                    </a:lnTo>
                    <a:lnTo>
                      <a:pt x="153639" y="5845764"/>
                    </a:lnTo>
                    <a:lnTo>
                      <a:pt x="153639" y="5834121"/>
                    </a:lnTo>
                    <a:lnTo>
                      <a:pt x="153639" y="5845764"/>
                    </a:lnTo>
                    <a:cubicBezTo>
                      <a:pt x="68762" y="5845764"/>
                      <a:pt x="0" y="5780796"/>
                      <a:pt x="0" y="5700691"/>
                    </a:cubicBezTo>
                    <a:lnTo>
                      <a:pt x="0" y="145073"/>
                    </a:lnTo>
                    <a:lnTo>
                      <a:pt x="12301" y="145073"/>
                    </a:lnTo>
                    <a:lnTo>
                      <a:pt x="0" y="145073"/>
                    </a:lnTo>
                    <a:moveTo>
                      <a:pt x="24602" y="145073"/>
                    </a:moveTo>
                    <a:lnTo>
                      <a:pt x="24602" y="5700691"/>
                    </a:lnTo>
                    <a:lnTo>
                      <a:pt x="12301" y="5700691"/>
                    </a:lnTo>
                    <a:lnTo>
                      <a:pt x="24602" y="5700691"/>
                    </a:lnTo>
                    <a:cubicBezTo>
                      <a:pt x="24602" y="5767988"/>
                      <a:pt x="82293" y="5822478"/>
                      <a:pt x="153639" y="5822478"/>
                    </a:cubicBezTo>
                    <a:lnTo>
                      <a:pt x="12355954" y="5822478"/>
                    </a:lnTo>
                    <a:cubicBezTo>
                      <a:pt x="12427178" y="5822478"/>
                      <a:pt x="12484991" y="5767872"/>
                      <a:pt x="12484991" y="5700691"/>
                    </a:cubicBezTo>
                    <a:lnTo>
                      <a:pt x="12484991" y="145073"/>
                    </a:lnTo>
                    <a:cubicBezTo>
                      <a:pt x="12484991" y="77776"/>
                      <a:pt x="12427300" y="23286"/>
                      <a:pt x="12355954" y="23286"/>
                    </a:cubicBezTo>
                    <a:lnTo>
                      <a:pt x="153639" y="23286"/>
                    </a:lnTo>
                    <a:lnTo>
                      <a:pt x="153639" y="11643"/>
                    </a:lnTo>
                    <a:lnTo>
                      <a:pt x="153639" y="23286"/>
                    </a:lnTo>
                    <a:cubicBezTo>
                      <a:pt x="82293" y="23286"/>
                      <a:pt x="24602" y="77892"/>
                      <a:pt x="24602" y="145073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849197" y="2911737"/>
              <a:ext cx="10588443" cy="219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2267" lvl="1" indent="-241133" algn="just">
                <a:lnSpc>
                  <a:spcPts val="3197"/>
                </a:lnSpc>
                <a:buFont typeface="Arial"/>
                <a:buChar char="•"/>
              </a:pPr>
              <a:r>
                <a:rPr lang="en-US" sz="2664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This shows that most customers prefer using cards, which means they are comfortable with technology. It’s a good chance to offer </a:t>
              </a:r>
              <a:r>
                <a:rPr lang="en-US" sz="2664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loyalty programs, mobile apps, or card-only deals </a:t>
              </a:r>
              <a:r>
                <a:rPr lang="en-US" sz="2664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to make operations easier.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41912" y="182667"/>
              <a:ext cx="6664939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64"/>
                </a:lnSpc>
              </a:pPr>
              <a:r>
                <a:rPr lang="en-US" sz="4137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💳 Payment Trends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49197" y="1597445"/>
              <a:ext cx="10588443" cy="1123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2267" lvl="1" indent="-241133" algn="just">
                <a:lnSpc>
                  <a:spcPts val="3197"/>
                </a:lnSpc>
                <a:buFont typeface="Arial"/>
                <a:buChar char="•"/>
              </a:pPr>
              <a:r>
                <a:rPr lang="en-US" sz="2664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significant </a:t>
              </a:r>
              <a:r>
                <a:rPr lang="en-US" sz="2664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92% </a:t>
              </a:r>
              <a:r>
                <a:rPr lang="en-US" sz="2664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of sales come through </a:t>
              </a:r>
              <a:r>
                <a:rPr lang="en-US" sz="2664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card </a:t>
              </a:r>
              <a:r>
                <a:rPr lang="en-US" sz="2664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payments, while only </a:t>
              </a:r>
              <a:r>
                <a:rPr lang="en-US" sz="2664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8% </a:t>
              </a:r>
              <a:r>
                <a:rPr lang="en-US" sz="2664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is paid in </a:t>
              </a:r>
              <a:r>
                <a:rPr lang="en-US" sz="2664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cash.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31640" y="2769465"/>
            <a:ext cx="8693040" cy="6682311"/>
            <a:chOff x="0" y="0"/>
            <a:chExt cx="11590720" cy="890974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590720" cy="8909748"/>
              <a:chOff x="0" y="0"/>
              <a:chExt cx="15043721" cy="1156405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043721" cy="11564072"/>
              </a:xfrm>
              <a:custGeom>
                <a:avLst/>
                <a:gdLst/>
                <a:ahLst/>
                <a:cxnLst/>
                <a:rect l="l" t="t" r="r" b="b"/>
                <a:pathLst>
                  <a:path w="15043721" h="11564072">
                    <a:moveTo>
                      <a:pt x="0" y="296108"/>
                    </a:moveTo>
                    <a:cubicBezTo>
                      <a:pt x="0" y="132537"/>
                      <a:pt x="152939" y="0"/>
                      <a:pt x="341690" y="0"/>
                    </a:cubicBezTo>
                    <a:lnTo>
                      <a:pt x="14702033" y="0"/>
                    </a:lnTo>
                    <a:lnTo>
                      <a:pt x="14702033" y="13552"/>
                    </a:lnTo>
                    <a:lnTo>
                      <a:pt x="14702033" y="0"/>
                    </a:lnTo>
                    <a:cubicBezTo>
                      <a:pt x="14890781" y="0"/>
                      <a:pt x="15043721" y="132537"/>
                      <a:pt x="15043721" y="296108"/>
                    </a:cubicBezTo>
                    <a:lnTo>
                      <a:pt x="15028083" y="296108"/>
                    </a:lnTo>
                    <a:lnTo>
                      <a:pt x="15043721" y="296108"/>
                    </a:lnTo>
                    <a:lnTo>
                      <a:pt x="15043721" y="11267965"/>
                    </a:lnTo>
                    <a:lnTo>
                      <a:pt x="15028083" y="11267965"/>
                    </a:lnTo>
                    <a:lnTo>
                      <a:pt x="15043721" y="11267965"/>
                    </a:lnTo>
                    <a:cubicBezTo>
                      <a:pt x="15043721" y="11431536"/>
                      <a:pt x="14890781" y="11564072"/>
                      <a:pt x="14702033" y="11564072"/>
                    </a:cubicBezTo>
                    <a:lnTo>
                      <a:pt x="14702033" y="11550521"/>
                    </a:lnTo>
                    <a:lnTo>
                      <a:pt x="14702033" y="11564072"/>
                    </a:lnTo>
                    <a:lnTo>
                      <a:pt x="341690" y="11564072"/>
                    </a:lnTo>
                    <a:lnTo>
                      <a:pt x="341690" y="11550521"/>
                    </a:lnTo>
                    <a:lnTo>
                      <a:pt x="341690" y="11564072"/>
                    </a:lnTo>
                    <a:cubicBezTo>
                      <a:pt x="152939" y="11564072"/>
                      <a:pt x="0" y="11431536"/>
                      <a:pt x="0" y="11267965"/>
                    </a:cubicBezTo>
                    <a:lnTo>
                      <a:pt x="0" y="296108"/>
                    </a:lnTo>
                    <a:lnTo>
                      <a:pt x="15638" y="296108"/>
                    </a:lnTo>
                    <a:lnTo>
                      <a:pt x="0" y="296108"/>
                    </a:lnTo>
                    <a:moveTo>
                      <a:pt x="31276" y="296108"/>
                    </a:moveTo>
                    <a:lnTo>
                      <a:pt x="31276" y="11267965"/>
                    </a:lnTo>
                    <a:lnTo>
                      <a:pt x="15638" y="11267965"/>
                    </a:lnTo>
                    <a:lnTo>
                      <a:pt x="31276" y="11267965"/>
                    </a:lnTo>
                    <a:cubicBezTo>
                      <a:pt x="31276" y="11416493"/>
                      <a:pt x="170297" y="11536969"/>
                      <a:pt x="341690" y="11536969"/>
                    </a:cubicBezTo>
                    <a:lnTo>
                      <a:pt x="14702033" y="11536969"/>
                    </a:lnTo>
                    <a:cubicBezTo>
                      <a:pt x="14873581" y="11536969"/>
                      <a:pt x="15012445" y="11416493"/>
                      <a:pt x="15012445" y="11267965"/>
                    </a:cubicBezTo>
                    <a:lnTo>
                      <a:pt x="15012445" y="296108"/>
                    </a:lnTo>
                    <a:cubicBezTo>
                      <a:pt x="15012445" y="147580"/>
                      <a:pt x="14873424" y="27104"/>
                      <a:pt x="14702033" y="27104"/>
                    </a:cubicBezTo>
                    <a:lnTo>
                      <a:pt x="341690" y="27104"/>
                    </a:lnTo>
                    <a:lnTo>
                      <a:pt x="341690" y="13552"/>
                    </a:lnTo>
                    <a:lnTo>
                      <a:pt x="341690" y="27104"/>
                    </a:lnTo>
                    <a:cubicBezTo>
                      <a:pt x="170297" y="27104"/>
                      <a:pt x="31276" y="147580"/>
                      <a:pt x="31276" y="296108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64863" y="1428670"/>
              <a:ext cx="9987900" cy="904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340" lvl="1" indent="-217170" algn="just">
                <a:lnSpc>
                  <a:spcPts val="2544"/>
                </a:lnSpc>
                <a:buFont typeface="Arial"/>
                <a:buChar char="•"/>
              </a:pP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monthly revenue is $6.94K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which is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11.07% below the target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of $7.81K.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64863" y="2536930"/>
              <a:ext cx="9987900" cy="1323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340" lvl="1" indent="-217170" algn="just">
                <a:lnSpc>
                  <a:spcPts val="2544"/>
                </a:lnSpc>
                <a:buFont typeface="Arial"/>
                <a:buChar char="•"/>
              </a:pP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Revenue on the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highest-performing days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reaches up to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$1,872 (Day 25)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followed by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$1,698 (Day 20)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and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$1,622 (Day 29)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indicating strong sales spikes.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64863" y="5674950"/>
              <a:ext cx="9939336" cy="1323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340" lvl="1" indent="-217170" algn="just">
                <a:lnSpc>
                  <a:spcPts val="2544"/>
                </a:lnSpc>
                <a:buFont typeface="Arial"/>
                <a:buChar char="•"/>
              </a:pP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inconsistent daily performance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is the main reason for missing the target, despite strong sales on some days.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64863" y="7130878"/>
              <a:ext cx="9987900" cy="1323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340" lvl="1" indent="-217170" algn="just">
                <a:lnSpc>
                  <a:spcPts val="2544"/>
                </a:lnSpc>
                <a:buFont typeface="Arial"/>
                <a:buChar char="•"/>
              </a:pP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Improving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consistency across all days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through offers or targeted promotions can help meet future goals more reliably.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64863" y="4105940"/>
              <a:ext cx="10012179" cy="1323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340" lvl="1" indent="-217170" algn="just">
                <a:lnSpc>
                  <a:spcPts val="2544"/>
                </a:lnSpc>
                <a:buFont typeface="Arial"/>
                <a:buChar char="•"/>
              </a:pP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On the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lower end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days like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Day 3 ($860)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Day 10 ($924)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and </a:t>
              </a:r>
              <a:r>
                <a:rPr lang="en-US" sz="2400" b="1" spc="76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Day 18 ($930)</a:t>
              </a:r>
              <a:r>
                <a:rPr lang="en-US" sz="2400" spc="76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show revenue dips, highlighting inconsistent performance.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94337" y="212838"/>
              <a:ext cx="10165415" cy="797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4"/>
                </a:lnSpc>
              </a:pPr>
              <a:r>
                <a:rPr lang="en-US" sz="3603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📈 Monthly and Daily Revenue Trends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16088786" cy="919339"/>
            <a:chOff x="0" y="0"/>
            <a:chExt cx="21451715" cy="122578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1451715" cy="1225785"/>
              <a:chOff x="0" y="0"/>
              <a:chExt cx="4237376" cy="24213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237376" cy="242130"/>
              </a:xfrm>
              <a:custGeom>
                <a:avLst/>
                <a:gdLst/>
                <a:ahLst/>
                <a:cxnLst/>
                <a:rect l="l" t="t" r="r" b="b"/>
                <a:pathLst>
                  <a:path w="4237376" h="242130">
                    <a:moveTo>
                      <a:pt x="0" y="0"/>
                    </a:moveTo>
                    <a:lnTo>
                      <a:pt x="4237376" y="0"/>
                    </a:lnTo>
                    <a:lnTo>
                      <a:pt x="4237376" y="242130"/>
                    </a:lnTo>
                    <a:lnTo>
                      <a:pt x="0" y="242130"/>
                    </a:lnTo>
                    <a:close/>
                  </a:path>
                </a:pathLst>
              </a:custGeom>
              <a:solidFill>
                <a:srgbClr val="974309">
                  <a:alpha val="13725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85725"/>
                <a:ext cx="4237376" cy="3278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57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555003" y="224260"/>
              <a:ext cx="777265" cy="777265"/>
              <a:chOff x="0" y="0"/>
              <a:chExt cx="1590260" cy="159026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2" b="2"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760961" y="0"/>
              <a:ext cx="14118878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9"/>
                </a:lnSpc>
                <a:spcBef>
                  <a:spcPct val="0"/>
                </a:spcBef>
              </a:pPr>
              <a:r>
                <a:rPr lang="en-US" sz="5099" b="1">
                  <a:solidFill>
                    <a:srgbClr val="805333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Coffee Sales Performance Dashboard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20081787" y="224260"/>
              <a:ext cx="777265" cy="777265"/>
              <a:chOff x="0" y="0"/>
              <a:chExt cx="1590260" cy="15902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2" b="2"/>
                </a:stretch>
              </a:blipFill>
            </p:spPr>
          </p:sp>
        </p:grpSp>
      </p:grpSp>
      <p:sp>
        <p:nvSpPr>
          <p:cNvPr id="21" name="Freeform 21"/>
          <p:cNvSpPr/>
          <p:nvPr/>
        </p:nvSpPr>
        <p:spPr>
          <a:xfrm>
            <a:off x="1259762" y="3417368"/>
            <a:ext cx="6238684" cy="2108160"/>
          </a:xfrm>
          <a:custGeom>
            <a:avLst/>
            <a:gdLst/>
            <a:ahLst/>
            <a:cxnLst/>
            <a:rect l="l" t="t" r="r" b="b"/>
            <a:pathLst>
              <a:path w="6238684" h="2108160">
                <a:moveTo>
                  <a:pt x="0" y="0"/>
                </a:moveTo>
                <a:lnTo>
                  <a:pt x="6238684" y="0"/>
                </a:lnTo>
                <a:lnTo>
                  <a:pt x="6238684" y="2108160"/>
                </a:lnTo>
                <a:lnTo>
                  <a:pt x="0" y="2108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59762" y="6110621"/>
            <a:ext cx="6263541" cy="2458985"/>
          </a:xfrm>
          <a:custGeom>
            <a:avLst/>
            <a:gdLst/>
            <a:ahLst/>
            <a:cxnLst/>
            <a:rect l="l" t="t" r="r" b="b"/>
            <a:pathLst>
              <a:path w="6263541" h="2458985">
                <a:moveTo>
                  <a:pt x="0" y="0"/>
                </a:moveTo>
                <a:lnTo>
                  <a:pt x="6263541" y="0"/>
                </a:lnTo>
                <a:lnTo>
                  <a:pt x="6263541" y="2458985"/>
                </a:lnTo>
                <a:lnTo>
                  <a:pt x="0" y="245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844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29998" y="2763459"/>
            <a:ext cx="9828921" cy="6494841"/>
            <a:chOff x="0" y="0"/>
            <a:chExt cx="13105228" cy="865978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105228" cy="8659788"/>
              <a:chOff x="0" y="0"/>
              <a:chExt cx="13105228" cy="865978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105261" cy="8659875"/>
              </a:xfrm>
              <a:custGeom>
                <a:avLst/>
                <a:gdLst/>
                <a:ahLst/>
                <a:cxnLst/>
                <a:rect l="l" t="t" r="r" b="b"/>
                <a:pathLst>
                  <a:path w="13105261" h="8659875">
                    <a:moveTo>
                      <a:pt x="0" y="274718"/>
                    </a:moveTo>
                    <a:cubicBezTo>
                      <a:pt x="0" y="122987"/>
                      <a:pt x="153558" y="0"/>
                      <a:pt x="343137" y="0"/>
                    </a:cubicBezTo>
                    <a:lnTo>
                      <a:pt x="12762126" y="0"/>
                    </a:lnTo>
                    <a:lnTo>
                      <a:pt x="12762126" y="10685"/>
                    </a:lnTo>
                    <a:lnTo>
                      <a:pt x="12762126" y="0"/>
                    </a:lnTo>
                    <a:cubicBezTo>
                      <a:pt x="12951572" y="0"/>
                      <a:pt x="13105261" y="122987"/>
                      <a:pt x="13105261" y="274718"/>
                    </a:cubicBezTo>
                    <a:lnTo>
                      <a:pt x="13091922" y="274718"/>
                    </a:lnTo>
                    <a:lnTo>
                      <a:pt x="13105261" y="274718"/>
                    </a:lnTo>
                    <a:lnTo>
                      <a:pt x="13105261" y="8385143"/>
                    </a:lnTo>
                    <a:lnTo>
                      <a:pt x="13091922" y="8385143"/>
                    </a:lnTo>
                    <a:lnTo>
                      <a:pt x="13105261" y="8385143"/>
                    </a:lnTo>
                    <a:cubicBezTo>
                      <a:pt x="13105261" y="8536874"/>
                      <a:pt x="12951706" y="8659875"/>
                      <a:pt x="12762126" y="8659875"/>
                    </a:cubicBezTo>
                    <a:lnTo>
                      <a:pt x="12762126" y="8649176"/>
                    </a:lnTo>
                    <a:lnTo>
                      <a:pt x="12762126" y="8659875"/>
                    </a:lnTo>
                    <a:lnTo>
                      <a:pt x="343137" y="8659875"/>
                    </a:lnTo>
                    <a:lnTo>
                      <a:pt x="343137" y="8649176"/>
                    </a:lnTo>
                    <a:lnTo>
                      <a:pt x="343137" y="8659875"/>
                    </a:lnTo>
                    <a:cubicBezTo>
                      <a:pt x="153558" y="8659754"/>
                      <a:pt x="0" y="8536767"/>
                      <a:pt x="0" y="8385143"/>
                    </a:cubicBezTo>
                    <a:lnTo>
                      <a:pt x="0" y="274718"/>
                    </a:lnTo>
                    <a:lnTo>
                      <a:pt x="13341" y="274718"/>
                    </a:lnTo>
                    <a:lnTo>
                      <a:pt x="0" y="274718"/>
                    </a:lnTo>
                    <a:moveTo>
                      <a:pt x="26683" y="274718"/>
                    </a:moveTo>
                    <a:lnTo>
                      <a:pt x="26683" y="8385143"/>
                    </a:lnTo>
                    <a:lnTo>
                      <a:pt x="13341" y="8385143"/>
                    </a:lnTo>
                    <a:lnTo>
                      <a:pt x="26683" y="8385143"/>
                    </a:lnTo>
                    <a:cubicBezTo>
                      <a:pt x="26683" y="8525014"/>
                      <a:pt x="168367" y="8638491"/>
                      <a:pt x="343137" y="8638491"/>
                    </a:cubicBezTo>
                    <a:lnTo>
                      <a:pt x="12762126" y="8638491"/>
                    </a:lnTo>
                    <a:cubicBezTo>
                      <a:pt x="12936896" y="8638491"/>
                      <a:pt x="13078580" y="8525120"/>
                      <a:pt x="13078580" y="8385143"/>
                    </a:cubicBezTo>
                    <a:lnTo>
                      <a:pt x="13078580" y="274718"/>
                    </a:lnTo>
                    <a:cubicBezTo>
                      <a:pt x="13078580" y="134741"/>
                      <a:pt x="12936896" y="21371"/>
                      <a:pt x="12762126" y="21371"/>
                    </a:cubicBezTo>
                    <a:lnTo>
                      <a:pt x="343137" y="21371"/>
                    </a:lnTo>
                    <a:lnTo>
                      <a:pt x="343137" y="10685"/>
                    </a:lnTo>
                    <a:lnTo>
                      <a:pt x="343137" y="21371"/>
                    </a:lnTo>
                    <a:cubicBezTo>
                      <a:pt x="168367" y="21371"/>
                      <a:pt x="26683" y="134741"/>
                      <a:pt x="26683" y="274718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49582" y="1583767"/>
              <a:ext cx="12206064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5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Weekdays generate 73%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of total revenue (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$27K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), showing strong performance on working days.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9582" y="2910691"/>
              <a:ext cx="12206064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5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Weekends contribute only 27%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of revenue (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$10K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), indicating lower customer activity.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49582" y="4235724"/>
              <a:ext cx="12206064" cy="1064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50"/>
                </a:lnSpc>
                <a:buFont typeface="Arial"/>
                <a:buChar char="•"/>
              </a:pP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Customers likely buy more coffee during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work routines or office hours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49582" y="5560757"/>
              <a:ext cx="12206064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50"/>
                </a:lnSpc>
                <a:buFont typeface="Arial"/>
                <a:buChar char="•"/>
              </a:pP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There’s an opportunity to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boost weekend sales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through: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90285" y="6377791"/>
              <a:ext cx="810856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50"/>
                </a:lnSpc>
                <a:buFont typeface="Arial"/>
                <a:buChar char="•"/>
              </a:pP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Weekend-only discounts or offers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90285" y="7011341"/>
              <a:ext cx="8878768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50"/>
                </a:lnSpc>
                <a:buFont typeface="Arial"/>
                <a:buChar char="•"/>
              </a:pP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targeted promotions on Saturdays and Sundays.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90285" y="7650574"/>
              <a:ext cx="6022553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50"/>
                </a:lnSpc>
                <a:buFont typeface="Arial"/>
                <a:buChar char="•"/>
              </a:pP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Family or group combo deals.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4620" y="306444"/>
              <a:ext cx="12206064" cy="919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002"/>
                </a:lnSpc>
              </a:pPr>
              <a:r>
                <a:rPr lang="en-US" sz="41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📅 Weekday vs Weekend Analysis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16088786" cy="919339"/>
            <a:chOff x="0" y="0"/>
            <a:chExt cx="21451715" cy="122578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1451715" cy="1225785"/>
              <a:chOff x="0" y="0"/>
              <a:chExt cx="4237376" cy="24213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37376" cy="242130"/>
              </a:xfrm>
              <a:custGeom>
                <a:avLst/>
                <a:gdLst/>
                <a:ahLst/>
                <a:cxnLst/>
                <a:rect l="l" t="t" r="r" b="b"/>
                <a:pathLst>
                  <a:path w="4237376" h="242130">
                    <a:moveTo>
                      <a:pt x="0" y="0"/>
                    </a:moveTo>
                    <a:lnTo>
                      <a:pt x="4237376" y="0"/>
                    </a:lnTo>
                    <a:lnTo>
                      <a:pt x="4237376" y="242130"/>
                    </a:lnTo>
                    <a:lnTo>
                      <a:pt x="0" y="242130"/>
                    </a:lnTo>
                    <a:close/>
                  </a:path>
                </a:pathLst>
              </a:custGeom>
              <a:solidFill>
                <a:srgbClr val="974309">
                  <a:alpha val="13725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4237376" cy="3278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57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555003" y="224260"/>
              <a:ext cx="777265" cy="777265"/>
              <a:chOff x="0" y="0"/>
              <a:chExt cx="1590260" cy="15902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2" b="2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760961" y="0"/>
              <a:ext cx="14118878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9"/>
                </a:lnSpc>
                <a:spcBef>
                  <a:spcPct val="0"/>
                </a:spcBef>
              </a:pPr>
              <a:r>
                <a:rPr lang="en-US" sz="5099" b="1">
                  <a:solidFill>
                    <a:srgbClr val="805333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Coffee Sales Performance Dashboard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0081787" y="224260"/>
              <a:ext cx="777265" cy="777265"/>
              <a:chOff x="0" y="0"/>
              <a:chExt cx="1590260" cy="15902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2" b="2"/>
                </a:stretch>
              </a:blipFill>
            </p:spPr>
          </p:sp>
        </p:grpSp>
      </p:grpSp>
      <p:sp>
        <p:nvSpPr>
          <p:cNvPr id="23" name="Freeform 23"/>
          <p:cNvSpPr/>
          <p:nvPr/>
        </p:nvSpPr>
        <p:spPr>
          <a:xfrm>
            <a:off x="1028700" y="4637715"/>
            <a:ext cx="5802172" cy="3253805"/>
          </a:xfrm>
          <a:custGeom>
            <a:avLst/>
            <a:gdLst/>
            <a:ahLst/>
            <a:cxnLst/>
            <a:rect l="l" t="t" r="r" b="b"/>
            <a:pathLst>
              <a:path w="5802172" h="3253805">
                <a:moveTo>
                  <a:pt x="0" y="0"/>
                </a:moveTo>
                <a:lnTo>
                  <a:pt x="5802172" y="0"/>
                </a:lnTo>
                <a:lnTo>
                  <a:pt x="5802172" y="3253805"/>
                </a:lnTo>
                <a:lnTo>
                  <a:pt x="0" y="3253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9780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3392307"/>
            <a:ext cx="5802172" cy="1015451"/>
          </a:xfrm>
          <a:custGeom>
            <a:avLst/>
            <a:gdLst/>
            <a:ahLst/>
            <a:cxnLst/>
            <a:rect l="l" t="t" r="r" b="b"/>
            <a:pathLst>
              <a:path w="5802172" h="1015451">
                <a:moveTo>
                  <a:pt x="0" y="0"/>
                </a:moveTo>
                <a:lnTo>
                  <a:pt x="5802172" y="0"/>
                </a:lnTo>
                <a:lnTo>
                  <a:pt x="5802172" y="1015451"/>
                </a:lnTo>
                <a:lnTo>
                  <a:pt x="0" y="101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89138" y="2883117"/>
            <a:ext cx="9928348" cy="6375183"/>
            <a:chOff x="0" y="0"/>
            <a:chExt cx="13237798" cy="850024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237798" cy="8500244"/>
              <a:chOff x="0" y="0"/>
              <a:chExt cx="13237798" cy="850024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237908" cy="8500214"/>
              </a:xfrm>
              <a:custGeom>
                <a:avLst/>
                <a:gdLst/>
                <a:ahLst/>
                <a:cxnLst/>
                <a:rect l="l" t="t" r="r" b="b"/>
                <a:pathLst>
                  <a:path w="13237908" h="8500214">
                    <a:moveTo>
                      <a:pt x="0" y="181012"/>
                    </a:moveTo>
                    <a:cubicBezTo>
                      <a:pt x="0" y="81022"/>
                      <a:pt x="118190" y="0"/>
                      <a:pt x="264199" y="0"/>
                    </a:cubicBezTo>
                    <a:lnTo>
                      <a:pt x="12973726" y="0"/>
                    </a:lnTo>
                    <a:lnTo>
                      <a:pt x="12973726" y="10090"/>
                    </a:lnTo>
                    <a:lnTo>
                      <a:pt x="12973726" y="0"/>
                    </a:lnTo>
                    <a:cubicBezTo>
                      <a:pt x="13119587" y="0"/>
                      <a:pt x="13237908" y="81022"/>
                      <a:pt x="13237908" y="181012"/>
                    </a:cubicBezTo>
                    <a:lnTo>
                      <a:pt x="13223207" y="181012"/>
                    </a:lnTo>
                    <a:lnTo>
                      <a:pt x="13237908" y="181012"/>
                    </a:lnTo>
                    <a:lnTo>
                      <a:pt x="13237908" y="8319202"/>
                    </a:lnTo>
                    <a:lnTo>
                      <a:pt x="13223207" y="8319202"/>
                    </a:lnTo>
                    <a:lnTo>
                      <a:pt x="13237908" y="8319202"/>
                    </a:lnTo>
                    <a:cubicBezTo>
                      <a:pt x="13237908" y="8419193"/>
                      <a:pt x="13119734" y="8500214"/>
                      <a:pt x="12973726" y="8500214"/>
                    </a:cubicBezTo>
                    <a:lnTo>
                      <a:pt x="12973726" y="8490125"/>
                    </a:lnTo>
                    <a:lnTo>
                      <a:pt x="12973726" y="8500214"/>
                    </a:lnTo>
                    <a:lnTo>
                      <a:pt x="264199" y="8500214"/>
                    </a:lnTo>
                    <a:lnTo>
                      <a:pt x="264199" y="8490125"/>
                    </a:lnTo>
                    <a:lnTo>
                      <a:pt x="264199" y="8500214"/>
                    </a:lnTo>
                    <a:cubicBezTo>
                      <a:pt x="118190" y="8500214"/>
                      <a:pt x="0" y="8419193"/>
                      <a:pt x="0" y="8319202"/>
                    </a:cubicBezTo>
                    <a:lnTo>
                      <a:pt x="0" y="181012"/>
                    </a:lnTo>
                    <a:lnTo>
                      <a:pt x="14719" y="181012"/>
                    </a:lnTo>
                    <a:lnTo>
                      <a:pt x="0" y="181012"/>
                    </a:lnTo>
                    <a:moveTo>
                      <a:pt x="29437" y="181012"/>
                    </a:moveTo>
                    <a:lnTo>
                      <a:pt x="29437" y="8319202"/>
                    </a:lnTo>
                    <a:lnTo>
                      <a:pt x="14719" y="8319202"/>
                    </a:lnTo>
                    <a:lnTo>
                      <a:pt x="29437" y="8319202"/>
                    </a:lnTo>
                    <a:cubicBezTo>
                      <a:pt x="29437" y="8408095"/>
                      <a:pt x="134528" y="8480035"/>
                      <a:pt x="264199" y="8480035"/>
                    </a:cubicBezTo>
                    <a:lnTo>
                      <a:pt x="12973726" y="8480035"/>
                    </a:lnTo>
                    <a:cubicBezTo>
                      <a:pt x="13103397" y="8480035"/>
                      <a:pt x="13208488" y="8407993"/>
                      <a:pt x="13208488" y="8319202"/>
                    </a:cubicBezTo>
                    <a:lnTo>
                      <a:pt x="13208488" y="181012"/>
                    </a:lnTo>
                    <a:cubicBezTo>
                      <a:pt x="13208341" y="92221"/>
                      <a:pt x="13103250" y="20180"/>
                      <a:pt x="12973726" y="20180"/>
                    </a:cubicBezTo>
                    <a:lnTo>
                      <a:pt x="264199" y="20180"/>
                    </a:lnTo>
                    <a:lnTo>
                      <a:pt x="264199" y="10090"/>
                    </a:lnTo>
                    <a:lnTo>
                      <a:pt x="264199" y="20180"/>
                    </a:lnTo>
                    <a:cubicBezTo>
                      <a:pt x="134528" y="20180"/>
                      <a:pt x="29437" y="92221"/>
                      <a:pt x="29437" y="181012"/>
                    </a:cubicBezTo>
                    <a:close/>
                  </a:path>
                </a:pathLst>
              </a:custGeom>
              <a:solidFill>
                <a:srgbClr val="974309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190738" y="1433573"/>
              <a:ext cx="11239168" cy="1073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Tuesday (Day 2)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is the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best-performing day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with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$6.1K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in revenue.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90738" y="2563975"/>
              <a:ext cx="10897928" cy="1073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Revenue remains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consistently strong from Tuesday to Friday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ranging between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$5.4K–$5.5K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90738" y="3694275"/>
              <a:ext cx="10897928" cy="1073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Monday has the lowest revenue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at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$5.0K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possibly due to slow starts after the weekend.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6748" y="4824575"/>
              <a:ext cx="10901918" cy="15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Weekends (Saturday &amp; Sunday)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show a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slight dip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in sales (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$5.2K and $5.1K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), supporting the earlier insight that weekdays outperform weekends.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86748" y="6462875"/>
              <a:ext cx="10901918" cy="15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2438" lvl="1" indent="-226219" algn="just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Focus marketing on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Monday (to boost slow starts)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and </a:t>
              </a:r>
              <a:r>
                <a:rPr lang="en-US" sz="25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weekends (to balance sales)</a:t>
              </a:r>
              <a:r>
                <a:rPr lang="en-US" sz="25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— using coffee combos, loyalty points, or “weekend specials.”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71235" y="179700"/>
              <a:ext cx="9920578" cy="93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040"/>
                </a:lnSpc>
              </a:pPr>
              <a:r>
                <a:rPr lang="en-US" sz="4200">
                  <a:solidFill>
                    <a:srgbClr val="80533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📊 </a:t>
              </a:r>
              <a:r>
                <a:rPr lang="en-US" sz="4200" b="1">
                  <a:solidFill>
                    <a:srgbClr val="805333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Revenue by Weekday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700" y="3602496"/>
            <a:ext cx="5443972" cy="979915"/>
            <a:chOff x="0" y="0"/>
            <a:chExt cx="12192000" cy="2194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92000" cy="2194560"/>
            </a:xfrm>
            <a:custGeom>
              <a:avLst/>
              <a:gdLst/>
              <a:ahLst/>
              <a:cxnLst/>
              <a:rect l="l" t="t" r="r" b="b"/>
              <a:pathLst>
                <a:path w="12192000" h="2194560">
                  <a:moveTo>
                    <a:pt x="0" y="0"/>
                  </a:moveTo>
                  <a:lnTo>
                    <a:pt x="12192000" y="0"/>
                  </a:lnTo>
                  <a:lnTo>
                    <a:pt x="12192000" y="2194560"/>
                  </a:lnTo>
                  <a:lnTo>
                    <a:pt x="0" y="2194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25" r="-1425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16088786" cy="919339"/>
            <a:chOff x="0" y="0"/>
            <a:chExt cx="21451715" cy="122578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1451715" cy="1225785"/>
              <a:chOff x="0" y="0"/>
              <a:chExt cx="4237376" cy="24213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37376" cy="242130"/>
              </a:xfrm>
              <a:custGeom>
                <a:avLst/>
                <a:gdLst/>
                <a:ahLst/>
                <a:cxnLst/>
                <a:rect l="l" t="t" r="r" b="b"/>
                <a:pathLst>
                  <a:path w="4237376" h="242130">
                    <a:moveTo>
                      <a:pt x="0" y="0"/>
                    </a:moveTo>
                    <a:lnTo>
                      <a:pt x="4237376" y="0"/>
                    </a:lnTo>
                    <a:lnTo>
                      <a:pt x="4237376" y="242130"/>
                    </a:lnTo>
                    <a:lnTo>
                      <a:pt x="0" y="242130"/>
                    </a:lnTo>
                    <a:close/>
                  </a:path>
                </a:pathLst>
              </a:custGeom>
              <a:solidFill>
                <a:srgbClr val="974309">
                  <a:alpha val="13725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85725"/>
                <a:ext cx="4237376" cy="3278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57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555003" y="224260"/>
              <a:ext cx="777265" cy="777265"/>
              <a:chOff x="0" y="0"/>
              <a:chExt cx="1590260" cy="15902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2" b="2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760961" y="0"/>
              <a:ext cx="14118878" cy="102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9"/>
                </a:lnSpc>
                <a:spcBef>
                  <a:spcPct val="0"/>
                </a:spcBef>
              </a:pPr>
              <a:r>
                <a:rPr lang="en-US" sz="5099" b="1">
                  <a:solidFill>
                    <a:srgbClr val="805333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Coffee Sales Performance Dashboard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0081787" y="224260"/>
              <a:ext cx="777265" cy="777265"/>
              <a:chOff x="0" y="0"/>
              <a:chExt cx="1590260" cy="15902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90294" cy="1590294"/>
              </a:xfrm>
              <a:custGeom>
                <a:avLst/>
                <a:gdLst/>
                <a:ahLst/>
                <a:cxnLst/>
                <a:rect l="l" t="t" r="r" b="b"/>
                <a:pathLst>
                  <a:path w="1590294" h="1590294">
                    <a:moveTo>
                      <a:pt x="0" y="0"/>
                    </a:moveTo>
                    <a:lnTo>
                      <a:pt x="1590294" y="0"/>
                    </a:lnTo>
                    <a:lnTo>
                      <a:pt x="1590294" y="1590294"/>
                    </a:lnTo>
                    <a:lnTo>
                      <a:pt x="0" y="15902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r="2" b="2"/>
                </a:stretch>
              </a:blipFill>
            </p:spPr>
          </p:sp>
        </p:grpSp>
      </p:grpSp>
      <p:sp>
        <p:nvSpPr>
          <p:cNvPr id="23" name="Freeform 23"/>
          <p:cNvSpPr/>
          <p:nvPr/>
        </p:nvSpPr>
        <p:spPr>
          <a:xfrm>
            <a:off x="1028700" y="4922954"/>
            <a:ext cx="5443972" cy="3353009"/>
          </a:xfrm>
          <a:custGeom>
            <a:avLst/>
            <a:gdLst/>
            <a:ahLst/>
            <a:cxnLst/>
            <a:rect l="l" t="t" r="r" b="b"/>
            <a:pathLst>
              <a:path w="5443972" h="3353009">
                <a:moveTo>
                  <a:pt x="0" y="0"/>
                </a:moveTo>
                <a:lnTo>
                  <a:pt x="5443972" y="0"/>
                </a:lnTo>
                <a:lnTo>
                  <a:pt x="5443972" y="3353008"/>
                </a:lnTo>
                <a:lnTo>
                  <a:pt x="0" y="3353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727</Words>
  <Application>Microsoft Office PowerPoint</Application>
  <PresentationFormat>Custom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(MS) Bold</vt:lpstr>
      <vt:lpstr>Calibri (MS)</vt:lpstr>
      <vt:lpstr>Source Sans Pro Bold</vt:lpstr>
      <vt:lpstr>Playfair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Sales Performance Dashboard.pptx</dc:title>
  <cp:lastModifiedBy>keval patel</cp:lastModifiedBy>
  <cp:revision>5</cp:revision>
  <dcterms:created xsi:type="dcterms:W3CDTF">2006-08-16T00:00:00Z</dcterms:created>
  <dcterms:modified xsi:type="dcterms:W3CDTF">2025-06-14T16:26:56Z</dcterms:modified>
  <dc:identifier>DAGqNtoPIYs</dc:identifier>
</cp:coreProperties>
</file>